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2" r:id="rId2"/>
    <p:sldId id="283" r:id="rId3"/>
    <p:sldId id="303" r:id="rId4"/>
    <p:sldId id="304" r:id="rId5"/>
    <p:sldId id="259" r:id="rId6"/>
    <p:sldId id="293" r:id="rId7"/>
    <p:sldId id="294" r:id="rId8"/>
    <p:sldId id="305" r:id="rId9"/>
    <p:sldId id="298" r:id="rId10"/>
    <p:sldId id="301" r:id="rId11"/>
    <p:sldId id="300" r:id="rId12"/>
    <p:sldId id="295" r:id="rId13"/>
    <p:sldId id="296" r:id="rId14"/>
    <p:sldId id="307" r:id="rId15"/>
    <p:sldId id="297" r:id="rId16"/>
    <p:sldId id="302" r:id="rId17"/>
    <p:sldId id="288" r:id="rId18"/>
    <p:sldId id="280"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BBC81-321B-4248-9D85-F32146DE90D8}" type="datetimeFigureOut">
              <a:rPr lang="en-US" smtClean="0"/>
              <a:t>3/25/2018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D596C-3241-4A4A-8957-B1624F3553B2}" type="slidenum">
              <a:rPr lang="en-US" smtClean="0"/>
              <a:t>‹#›</a:t>
            </a:fld>
            <a:endParaRPr lang="en-US" dirty="0"/>
          </a:p>
        </p:txBody>
      </p:sp>
    </p:spTree>
    <p:extLst>
      <p:ext uri="{BB962C8B-B14F-4D97-AF65-F5344CB8AC3E}">
        <p14:creationId xmlns:p14="http://schemas.microsoft.com/office/powerpoint/2010/main" val="376370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bout.usps.com/news/national-releases/2017/pr17_049.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1888"/>
            <a:ext cx="5486400" cy="3086100"/>
          </a:xfrm>
        </p:spPr>
      </p:sp>
      <p:sp>
        <p:nvSpPr>
          <p:cNvPr id="3" name="Notes Placeholder 2"/>
          <p:cNvSpPr>
            <a:spLocks noGrp="1"/>
          </p:cNvSpPr>
          <p:nvPr>
            <p:ph type="body" idx="1"/>
          </p:nvPr>
        </p:nvSpPr>
        <p:spPr>
          <a:xfrm>
            <a:off x="685800" y="4423409"/>
            <a:ext cx="5600700" cy="4640581"/>
          </a:xfrm>
        </p:spPr>
        <p:txBody>
          <a:bodyPr/>
          <a:lstStyle/>
          <a:p>
            <a:r>
              <a:rPr lang="en-US" sz="1800" dirty="0" smtClean="0"/>
              <a:t>Vanessa Brantley Newton is an awesome illustrator who attended SCBWI’s conference in 2016.</a:t>
            </a:r>
          </a:p>
          <a:p>
            <a:endParaRPr lang="en-US" sz="1800" dirty="0"/>
          </a:p>
          <a:p>
            <a:r>
              <a:rPr lang="en-US" sz="1800" dirty="0" smtClean="0"/>
              <a:t>She has illustrated xx books.</a:t>
            </a:r>
          </a:p>
          <a:p>
            <a:endParaRPr lang="en-US" sz="1800" dirty="0"/>
          </a:p>
          <a:p>
            <a:r>
              <a:rPr lang="en-US" sz="1800" dirty="0" smtClean="0"/>
              <a:t>Vanessa tells a very moving story about growing up and not seeing herself in the pages of a book.</a:t>
            </a:r>
          </a:p>
          <a:p>
            <a:r>
              <a:rPr lang="en-US" sz="1800" dirty="0" smtClean="0"/>
              <a:t>Then one day she receives The SNOWY DAY by Ezra jack Keats.</a:t>
            </a:r>
          </a:p>
          <a:p>
            <a:r>
              <a:rPr lang="en-US" sz="1800" dirty="0" smtClean="0"/>
              <a:t>Keats was a </a:t>
            </a:r>
            <a:r>
              <a:rPr lang="en-US" sz="1800" dirty="0"/>
              <a:t>P</a:t>
            </a:r>
            <a:r>
              <a:rPr lang="en-US" sz="1800" dirty="0" smtClean="0"/>
              <a:t>olish </a:t>
            </a:r>
            <a:r>
              <a:rPr lang="en-US" sz="1800" dirty="0"/>
              <a:t>J</a:t>
            </a:r>
            <a:r>
              <a:rPr lang="en-US" sz="1800" dirty="0" smtClean="0"/>
              <a:t>ew living in Brooklyn, NY and would watch the children of the neighborhood at play.</a:t>
            </a:r>
          </a:p>
          <a:p>
            <a:endParaRPr lang="en-US" sz="1800" dirty="0" smtClean="0"/>
          </a:p>
          <a:p>
            <a:r>
              <a:rPr lang="en-US" sz="1800" dirty="0" smtClean="0"/>
              <a:t>The Snowy Day showed Vanessa a little boy who looked a lot like her in a snowsuit. </a:t>
            </a:r>
          </a:p>
          <a:p>
            <a:r>
              <a:rPr lang="en-US" sz="1800" dirty="0" smtClean="0"/>
              <a:t>She vowed to become an illustrator ad depict all types of diversity.</a:t>
            </a:r>
            <a:endParaRPr lang="en-US" sz="1800" dirty="0"/>
          </a:p>
          <a:p>
            <a:endParaRPr lang="en-US" sz="1800" dirty="0"/>
          </a:p>
        </p:txBody>
      </p:sp>
      <p:sp>
        <p:nvSpPr>
          <p:cNvPr id="4" name="Slide Number Placeholder 3"/>
          <p:cNvSpPr>
            <a:spLocks noGrp="1"/>
          </p:cNvSpPr>
          <p:nvPr>
            <p:ph type="sldNum" sz="quarter" idx="10"/>
          </p:nvPr>
        </p:nvSpPr>
        <p:spPr/>
        <p:txBody>
          <a:bodyPr/>
          <a:lstStyle/>
          <a:p>
            <a:fld id="{813AF03A-C4C9-4EDF-B184-FB7578735D10}" type="slidenum">
              <a:rPr lang="en-US" smtClean="0"/>
              <a:t>3</a:t>
            </a:fld>
            <a:endParaRPr lang="en-US" dirty="0"/>
          </a:p>
        </p:txBody>
      </p:sp>
    </p:spTree>
    <p:extLst>
      <p:ext uri="{BB962C8B-B14F-4D97-AF65-F5344CB8AC3E}">
        <p14:creationId xmlns:p14="http://schemas.microsoft.com/office/powerpoint/2010/main" val="163307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Snowy Day has been immortalized.</a:t>
            </a:r>
          </a:p>
          <a:p>
            <a:endParaRPr lang="en-US" sz="1600" dirty="0"/>
          </a:p>
          <a:p>
            <a:r>
              <a:rPr lang="en-US" sz="1600" b="1" dirty="0">
                <a:hlinkClick r:id="rId3"/>
              </a:rPr>
              <a:t>The Snowy Day Forever</a:t>
            </a:r>
          </a:p>
          <a:p>
            <a:r>
              <a:rPr lang="en-US" sz="1600" dirty="0" smtClean="0">
                <a:effectLst/>
              </a:rPr>
              <a:t>The U.S. Postal Service has issued a set of four stamps in honor of The Snowy Day. The stamps,v which feature favorite scenes of Peter playing in the snow, debut October 4. </a:t>
            </a:r>
          </a:p>
          <a:p>
            <a:endParaRPr lang="en-US" sz="2000" dirty="0" smtClean="0"/>
          </a:p>
          <a:p>
            <a:r>
              <a:rPr lang="en-US" sz="2000" dirty="0" smtClean="0"/>
              <a:t>The Snowy Day was written in 1962.</a:t>
            </a:r>
            <a:endParaRPr lang="en-US" sz="2000" dirty="0"/>
          </a:p>
          <a:p>
            <a:endParaRPr lang="en-US" sz="1600" dirty="0" smtClean="0">
              <a:effectLst/>
            </a:endParaRPr>
          </a:p>
          <a:p>
            <a:r>
              <a:rPr lang="en-US" sz="1600" dirty="0" smtClean="0"/>
              <a:t>I purchased a copy for my little brown boy. That kid is now 21 years old and I still have my copy.</a:t>
            </a:r>
            <a:endParaRPr lang="en-US" sz="1600" dirty="0"/>
          </a:p>
        </p:txBody>
      </p:sp>
      <p:sp>
        <p:nvSpPr>
          <p:cNvPr id="4" name="Slide Number Placeholder 3"/>
          <p:cNvSpPr>
            <a:spLocks noGrp="1"/>
          </p:cNvSpPr>
          <p:nvPr>
            <p:ph type="sldNum" sz="quarter" idx="10"/>
          </p:nvPr>
        </p:nvSpPr>
        <p:spPr/>
        <p:txBody>
          <a:bodyPr/>
          <a:lstStyle/>
          <a:p>
            <a:fld id="{813AF03A-C4C9-4EDF-B184-FB7578735D10}" type="slidenum">
              <a:rPr lang="en-US" smtClean="0"/>
              <a:t>4</a:t>
            </a:fld>
            <a:endParaRPr lang="en-US" dirty="0"/>
          </a:p>
        </p:txBody>
      </p:sp>
    </p:spTree>
    <p:extLst>
      <p:ext uri="{BB962C8B-B14F-4D97-AF65-F5344CB8AC3E}">
        <p14:creationId xmlns:p14="http://schemas.microsoft.com/office/powerpoint/2010/main" val="386246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AF03A-C4C9-4EDF-B184-FB7578735D10}" type="slidenum">
              <a:rPr lang="en-US" smtClean="0"/>
              <a:t>5</a:t>
            </a:fld>
            <a:endParaRPr lang="en-US" dirty="0"/>
          </a:p>
        </p:txBody>
      </p:sp>
    </p:spTree>
    <p:extLst>
      <p:ext uri="{BB962C8B-B14F-4D97-AF65-F5344CB8AC3E}">
        <p14:creationId xmlns:p14="http://schemas.microsoft.com/office/powerpoint/2010/main" val="116236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593725"/>
            <a:ext cx="5486400" cy="3086100"/>
          </a:xfrm>
        </p:spPr>
      </p:sp>
      <p:sp>
        <p:nvSpPr>
          <p:cNvPr id="3" name="Notes Placeholder 2"/>
          <p:cNvSpPr>
            <a:spLocks noGrp="1"/>
          </p:cNvSpPr>
          <p:nvPr>
            <p:ph type="body" idx="1"/>
          </p:nvPr>
        </p:nvSpPr>
        <p:spPr>
          <a:xfrm>
            <a:off x="845820" y="4274820"/>
            <a:ext cx="5486400" cy="3600450"/>
          </a:xfrm>
        </p:spPr>
        <p:txBody>
          <a:bodyPr/>
          <a:lstStyle/>
          <a:p>
            <a:r>
              <a:rPr lang="en-US" sz="1800" dirty="0" smtClean="0"/>
              <a:t>This slide depicts the current state of children’s publishing.</a:t>
            </a:r>
          </a:p>
          <a:p>
            <a:endParaRPr lang="en-US" sz="1800" dirty="0"/>
          </a:p>
          <a:p>
            <a:r>
              <a:rPr lang="en-US" sz="1800" dirty="0" smtClean="0"/>
              <a:t>We discussed earlier changing demographics. So you may have guessed that diversity in children’s books was well in hand.</a:t>
            </a:r>
          </a:p>
          <a:p>
            <a:endParaRPr lang="en-US" sz="1800" dirty="0"/>
          </a:p>
          <a:p>
            <a:r>
              <a:rPr lang="en-US" sz="1800" dirty="0" smtClean="0"/>
              <a:t>Here’s the reality.</a:t>
            </a:r>
          </a:p>
          <a:p>
            <a:endParaRPr lang="en-US" sz="1800" dirty="0"/>
          </a:p>
          <a:p>
            <a:r>
              <a:rPr lang="en-US" sz="1800" dirty="0" smtClean="0"/>
              <a:t>Share story of major publishing house staffer who appeared at a conference here and when asked about diversity in their books, recounted how ‘woodland creatures’ by definition meant diversity.</a:t>
            </a:r>
          </a:p>
          <a:p>
            <a:endParaRPr lang="en-US" dirty="0"/>
          </a:p>
          <a:p>
            <a:endParaRPr lang="en-US" dirty="0"/>
          </a:p>
        </p:txBody>
      </p:sp>
      <p:sp>
        <p:nvSpPr>
          <p:cNvPr id="4" name="Slide Number Placeholder 3"/>
          <p:cNvSpPr>
            <a:spLocks noGrp="1"/>
          </p:cNvSpPr>
          <p:nvPr>
            <p:ph type="sldNum" sz="quarter" idx="10"/>
          </p:nvPr>
        </p:nvSpPr>
        <p:spPr/>
        <p:txBody>
          <a:bodyPr/>
          <a:lstStyle/>
          <a:p>
            <a:fld id="{813AF03A-C4C9-4EDF-B184-FB7578735D10}" type="slidenum">
              <a:rPr lang="en-US" smtClean="0"/>
              <a:t>7</a:t>
            </a:fld>
            <a:endParaRPr lang="en-US" dirty="0"/>
          </a:p>
        </p:txBody>
      </p:sp>
    </p:spTree>
    <p:extLst>
      <p:ext uri="{BB962C8B-B14F-4D97-AF65-F5344CB8AC3E}">
        <p14:creationId xmlns:p14="http://schemas.microsoft.com/office/powerpoint/2010/main" val="302890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effectLst/>
              </a:rPr>
              <a:t>Our total social media shares for three days of our 2017 event (day before, day of and day after Multicultural Children’s Book Day) were an astounding 3.6 BILLION!</a:t>
            </a:r>
          </a:p>
          <a:p>
            <a:endParaRPr lang="en-US" sz="1600" b="1" dirty="0"/>
          </a:p>
          <a:p>
            <a:endParaRPr lang="en-US" sz="1600" b="1" dirty="0" smtClean="0">
              <a:effectLst/>
            </a:endParaRPr>
          </a:p>
          <a:p>
            <a:endParaRPr lang="en-US" sz="1600" b="1" dirty="0"/>
          </a:p>
          <a:p>
            <a:r>
              <a:rPr lang="en-US" sz="1600" dirty="0" smtClean="0">
                <a:effectLst/>
              </a:rPr>
              <a:t>Multicultural Children’s books are:</a:t>
            </a:r>
          </a:p>
          <a:p>
            <a:r>
              <a:rPr lang="en-US" sz="1600" dirty="0" smtClean="0">
                <a:effectLst/>
              </a:rPr>
              <a:t>Books that contain characters of color, as well as characters that represent a minority point of view.</a:t>
            </a:r>
          </a:p>
          <a:p>
            <a:r>
              <a:rPr lang="en-US" sz="1600" dirty="0" smtClean="0">
                <a:effectLst/>
              </a:rPr>
              <a:t>Books that share ideas, stories, and information about cultures, race, religion, language, and traditions.</a:t>
            </a:r>
          </a:p>
          <a:p>
            <a:r>
              <a:rPr lang="en-US" sz="1600" dirty="0" smtClean="0">
                <a:effectLst/>
              </a:rPr>
              <a:t>Books that embrace our world, and offer children new ways to connect to a diverse and richer world.</a:t>
            </a:r>
          </a:p>
          <a:p>
            <a:endParaRPr lang="en-US" dirty="0"/>
          </a:p>
        </p:txBody>
      </p:sp>
      <p:sp>
        <p:nvSpPr>
          <p:cNvPr id="4" name="Slide Number Placeholder 3"/>
          <p:cNvSpPr>
            <a:spLocks noGrp="1"/>
          </p:cNvSpPr>
          <p:nvPr>
            <p:ph type="sldNum" sz="quarter" idx="10"/>
          </p:nvPr>
        </p:nvSpPr>
        <p:spPr/>
        <p:txBody>
          <a:bodyPr/>
          <a:lstStyle/>
          <a:p>
            <a:fld id="{813AF03A-C4C9-4EDF-B184-FB7578735D10}" type="slidenum">
              <a:rPr lang="en-US" smtClean="0"/>
              <a:t>8</a:t>
            </a:fld>
            <a:endParaRPr lang="en-US" dirty="0"/>
          </a:p>
        </p:txBody>
      </p:sp>
    </p:spTree>
    <p:extLst>
      <p:ext uri="{BB962C8B-B14F-4D97-AF65-F5344CB8AC3E}">
        <p14:creationId xmlns:p14="http://schemas.microsoft.com/office/powerpoint/2010/main" val="121543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60438"/>
            <a:ext cx="5486400" cy="3086100"/>
          </a:xfrm>
        </p:spPr>
      </p:sp>
      <p:sp>
        <p:nvSpPr>
          <p:cNvPr id="3" name="Notes Placeholder 2"/>
          <p:cNvSpPr>
            <a:spLocks noGrp="1"/>
          </p:cNvSpPr>
          <p:nvPr>
            <p:ph type="body" idx="1"/>
          </p:nvPr>
        </p:nvSpPr>
        <p:spPr>
          <a:xfrm>
            <a:off x="685800" y="4158932"/>
            <a:ext cx="5669280" cy="4825047"/>
          </a:xfrm>
        </p:spPr>
        <p:txBody>
          <a:bodyPr/>
          <a:lstStyle/>
          <a:p>
            <a:r>
              <a:rPr lang="en-US" sz="1800" b="1" dirty="0" smtClean="0">
                <a:effectLst/>
              </a:rPr>
              <a:t>Our Mission</a:t>
            </a:r>
          </a:p>
          <a:p>
            <a:r>
              <a:rPr lang="en-US" sz="1800" dirty="0" smtClean="0">
                <a:effectLst/>
              </a:rPr>
              <a:t>Putting more books featuring diverse characters into the hands of all children.</a:t>
            </a:r>
          </a:p>
          <a:p>
            <a:r>
              <a:rPr lang="en-US" sz="1800" b="1" dirty="0" smtClean="0">
                <a:effectLst/>
              </a:rPr>
              <a:t>Our Vision</a:t>
            </a:r>
          </a:p>
          <a:p>
            <a:r>
              <a:rPr lang="en-US" sz="1800" dirty="0" smtClean="0">
                <a:effectLst/>
              </a:rPr>
              <a:t>A world in which all children can see themselves in the pages of a book.</a:t>
            </a:r>
          </a:p>
          <a:p>
            <a:r>
              <a:rPr lang="en-US" sz="1800" b="1" dirty="0" smtClean="0">
                <a:effectLst/>
              </a:rPr>
              <a:t>How we define diversity:</a:t>
            </a:r>
            <a:endParaRPr lang="en-US" sz="1800" dirty="0" smtClean="0">
              <a:effectLst/>
            </a:endParaRPr>
          </a:p>
          <a:p>
            <a:r>
              <a:rPr lang="en-US" sz="1800" dirty="0" smtClean="0">
                <a:effectLst/>
              </a:rPr>
              <a:t>We recognize all diverse experiences, including (but not limited to) LGBTQIA, Native, people of color, gender diversity, people with disabilities*, and ethnic, cultural, and religious minorities.</a:t>
            </a:r>
          </a:p>
          <a:p>
            <a:endParaRPr lang="en-US" sz="1800" dirty="0"/>
          </a:p>
          <a:p>
            <a:r>
              <a:rPr lang="en-US" sz="1800" dirty="0" smtClean="0">
                <a:effectLst/>
              </a:rPr>
              <a:t>Their programs include:</a:t>
            </a:r>
          </a:p>
          <a:p>
            <a:pPr marL="285750" indent="-285750">
              <a:buFontTx/>
              <a:buChar char="-"/>
            </a:pPr>
            <a:r>
              <a:rPr lang="en-US" sz="1800" dirty="0" smtClean="0"/>
              <a:t>Grants</a:t>
            </a:r>
          </a:p>
          <a:p>
            <a:pPr marL="285750" indent="-285750">
              <a:buFontTx/>
              <a:buChar char="-"/>
            </a:pPr>
            <a:r>
              <a:rPr lang="en-US" sz="1800" dirty="0" smtClean="0">
                <a:effectLst/>
              </a:rPr>
              <a:t>Contests</a:t>
            </a:r>
          </a:p>
          <a:p>
            <a:pPr marL="285750" indent="-285750">
              <a:buFontTx/>
              <a:buChar char="-"/>
            </a:pPr>
            <a:r>
              <a:rPr lang="en-US" sz="1800" dirty="0" smtClean="0"/>
              <a:t>Mentorships</a:t>
            </a:r>
          </a:p>
          <a:p>
            <a:pPr marL="285750" indent="-285750">
              <a:buFontTx/>
              <a:buChar char="-"/>
            </a:pPr>
            <a:r>
              <a:rPr lang="en-US" sz="1800" dirty="0" smtClean="0">
                <a:effectLst/>
              </a:rPr>
              <a:t>NICOLA YOON. Bestselling author</a:t>
            </a:r>
            <a:endParaRPr lang="en-US" sz="1800" dirty="0">
              <a:effectLst/>
            </a:endParaRPr>
          </a:p>
        </p:txBody>
      </p:sp>
      <p:sp>
        <p:nvSpPr>
          <p:cNvPr id="4" name="Slide Number Placeholder 3"/>
          <p:cNvSpPr>
            <a:spLocks noGrp="1"/>
          </p:cNvSpPr>
          <p:nvPr>
            <p:ph type="sldNum" sz="quarter" idx="10"/>
          </p:nvPr>
        </p:nvSpPr>
        <p:spPr>
          <a:xfrm>
            <a:off x="3886200" y="8685213"/>
            <a:ext cx="2971800" cy="458787"/>
          </a:xfrm>
        </p:spPr>
        <p:txBody>
          <a:bodyPr/>
          <a:lstStyle/>
          <a:p>
            <a:fld id="{813AF03A-C4C9-4EDF-B184-FB7578735D10}" type="slidenum">
              <a:rPr lang="en-US" smtClean="0"/>
              <a:t>9</a:t>
            </a:fld>
            <a:endParaRPr lang="en-US" dirty="0"/>
          </a:p>
        </p:txBody>
      </p:sp>
    </p:spTree>
    <p:extLst>
      <p:ext uri="{BB962C8B-B14F-4D97-AF65-F5344CB8AC3E}">
        <p14:creationId xmlns:p14="http://schemas.microsoft.com/office/powerpoint/2010/main" val="368693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Move from one country to another can be hard on kids.</a:t>
            </a:r>
          </a:p>
          <a:p>
            <a:endParaRPr lang="en-US" sz="1800" dirty="0"/>
          </a:p>
          <a:p>
            <a:r>
              <a:rPr lang="en-US" sz="1800" dirty="0" smtClean="0"/>
              <a:t>15 books to help your child learn what it’s like to move to a new land.</a:t>
            </a:r>
          </a:p>
          <a:p>
            <a:endParaRPr lang="en-US" sz="1800" dirty="0"/>
          </a:p>
          <a:p>
            <a:r>
              <a:rPr lang="en-US" sz="1800" dirty="0" smtClean="0"/>
              <a:t>Also teach empathy to kids in classroom who need to welcome a stranger.</a:t>
            </a:r>
            <a:endParaRPr lang="en-US" sz="1800" dirty="0"/>
          </a:p>
        </p:txBody>
      </p:sp>
      <p:sp>
        <p:nvSpPr>
          <p:cNvPr id="4" name="Slide Number Placeholder 3"/>
          <p:cNvSpPr>
            <a:spLocks noGrp="1"/>
          </p:cNvSpPr>
          <p:nvPr>
            <p:ph type="sldNum" sz="quarter" idx="10"/>
          </p:nvPr>
        </p:nvSpPr>
        <p:spPr/>
        <p:txBody>
          <a:bodyPr/>
          <a:lstStyle/>
          <a:p>
            <a:fld id="{813AF03A-C4C9-4EDF-B184-FB7578735D10}" type="slidenum">
              <a:rPr lang="en-US" smtClean="0"/>
              <a:t>14</a:t>
            </a:fld>
            <a:endParaRPr lang="en-US" dirty="0"/>
          </a:p>
        </p:txBody>
      </p:sp>
    </p:spTree>
    <p:extLst>
      <p:ext uri="{BB962C8B-B14F-4D97-AF65-F5344CB8AC3E}">
        <p14:creationId xmlns:p14="http://schemas.microsoft.com/office/powerpoint/2010/main" val="118350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09110"/>
            <a:ext cx="5486400" cy="4572000"/>
          </a:xfrm>
        </p:spPr>
        <p:txBody>
          <a:bodyPr/>
          <a:lstStyle/>
          <a:p>
            <a:r>
              <a:rPr lang="en-US" sz="1800" dirty="0" smtClean="0"/>
              <a:t>SCBWI is the premier organization for children’s book publishing.</a:t>
            </a:r>
          </a:p>
          <a:p>
            <a:endParaRPr lang="en-US" sz="1800" dirty="0"/>
          </a:p>
          <a:p>
            <a:r>
              <a:rPr lang="en-US" sz="1800" dirty="0" smtClean="0"/>
              <a:t>22,000 members in 70 regional chapters nationally and internationally.</a:t>
            </a:r>
          </a:p>
          <a:p>
            <a:endParaRPr lang="en-US" sz="1800" dirty="0"/>
          </a:p>
          <a:p>
            <a:r>
              <a:rPr lang="en-US" sz="1800" dirty="0" smtClean="0"/>
              <a:t>I’m a member. We have chapters throughout the U.S., </a:t>
            </a:r>
          </a:p>
          <a:p>
            <a:r>
              <a:rPr lang="en-US" sz="1800" dirty="0" smtClean="0"/>
              <a:t>All over Europe, Caribbean, Hong Kong, India, Mexico, South Africa, Switzerland and many more.</a:t>
            </a:r>
          </a:p>
          <a:p>
            <a:endParaRPr lang="en-US" sz="1800" dirty="0"/>
          </a:p>
          <a:p>
            <a:r>
              <a:rPr lang="en-US" sz="1800" dirty="0" smtClean="0"/>
              <a:t>Pictured here is Lin Oliver, co-founder with Henry Winkler, The Fonz. Lin is an author also and has written 30 books with Henry.</a:t>
            </a:r>
          </a:p>
          <a:p>
            <a:endParaRPr lang="en-US" sz="1800" dirty="0"/>
          </a:p>
          <a:p>
            <a:r>
              <a:rPr lang="en-US" sz="1800" dirty="0" smtClean="0"/>
              <a:t>I met her for the first time in person last month as she came to Wisconsin as he keynote speaker for our WI chapter fall retreat.</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813AF03A-C4C9-4EDF-B184-FB7578735D10}" type="slidenum">
              <a:rPr lang="en-US" smtClean="0"/>
              <a:t>15</a:t>
            </a:fld>
            <a:endParaRPr lang="en-US" dirty="0"/>
          </a:p>
        </p:txBody>
      </p:sp>
    </p:spTree>
    <p:extLst>
      <p:ext uri="{BB962C8B-B14F-4D97-AF65-F5344CB8AC3E}">
        <p14:creationId xmlns:p14="http://schemas.microsoft.com/office/powerpoint/2010/main" val="104149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800" dirty="0" smtClean="0">
                <a:solidFill>
                  <a:schemeClr val="tx1"/>
                </a:solidFill>
              </a:rPr>
              <a:t>What can you do??? ‘</a:t>
            </a:r>
          </a:p>
          <a:p>
            <a:endParaRPr lang="en-US" sz="1800" dirty="0" smtClean="0">
              <a:solidFill>
                <a:schemeClr val="tx1"/>
              </a:solidFill>
            </a:endParaRPr>
          </a:p>
          <a:p>
            <a:r>
              <a:rPr lang="en-US" sz="1800" dirty="0" smtClean="0">
                <a:solidFill>
                  <a:schemeClr val="tx1"/>
                </a:solidFill>
              </a:rPr>
              <a:t>Discussion with Barnes and Noble bookseller—has to be careful that when a parent requests a childrens book and he sees a person of color standing in front of him that he doesn’t ASSUME that the customer wants a book of their culture. Certainly want to include in offerings.</a:t>
            </a:r>
          </a:p>
          <a:p>
            <a:endParaRPr lang="en-US" sz="1800" dirty="0"/>
          </a:p>
          <a:p>
            <a:endParaRPr lang="en-US" sz="1800" dirty="0" smtClean="0">
              <a:solidFill>
                <a:schemeClr val="tx1"/>
              </a:solidFill>
            </a:endParaRPr>
          </a:p>
          <a:p>
            <a:r>
              <a:rPr lang="en-US" sz="1800" dirty="0" smtClean="0">
                <a:solidFill>
                  <a:schemeClr val="tx1"/>
                </a:solidFill>
              </a:rPr>
              <a:t>Think about your grandchildren,  your children and the world you wish to see. Order these books. Distribute them. Donate them. Become part of the solution to the divisiveness of our country</a:t>
            </a:r>
          </a:p>
          <a:p>
            <a:r>
              <a:rPr lang="en-US" sz="1800" dirty="0" smtClean="0">
                <a:solidFill>
                  <a:schemeClr val="tx1"/>
                </a:solidFill>
              </a:rPr>
              <a:t>Children need to see their faces reflected in books. Our future depends on it.</a:t>
            </a:r>
            <a:endParaRPr lang="en-US" sz="1800" dirty="0">
              <a:solidFill>
                <a:schemeClr val="tx1"/>
              </a:solidFill>
            </a:endParaRPr>
          </a:p>
        </p:txBody>
      </p:sp>
      <p:sp>
        <p:nvSpPr>
          <p:cNvPr id="4" name="Slide Number Placeholder 3"/>
          <p:cNvSpPr>
            <a:spLocks noGrp="1"/>
          </p:cNvSpPr>
          <p:nvPr>
            <p:ph type="sldNum" sz="quarter" idx="10"/>
          </p:nvPr>
        </p:nvSpPr>
        <p:spPr/>
        <p:txBody>
          <a:bodyPr/>
          <a:lstStyle/>
          <a:p>
            <a:fld id="{813AF03A-C4C9-4EDF-B184-FB7578735D10}" type="slidenum">
              <a:rPr lang="en-US" smtClean="0"/>
              <a:t>19</a:t>
            </a:fld>
            <a:endParaRPr lang="en-US" dirty="0"/>
          </a:p>
        </p:txBody>
      </p:sp>
    </p:spTree>
    <p:extLst>
      <p:ext uri="{BB962C8B-B14F-4D97-AF65-F5344CB8AC3E}">
        <p14:creationId xmlns:p14="http://schemas.microsoft.com/office/powerpoint/2010/main" val="151020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40886-F167-458D-B120-538665B0A8E4}"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03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147089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286920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40886-F167-458D-B120-538665B0A8E4}"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76520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214176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40886-F167-458D-B120-538665B0A8E4}"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86785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28945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426632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77067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80106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344784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156478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281656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319183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422210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136707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89C0B-06FB-43F8-8194-95CB183B7C1C}" type="datetimeFigureOut">
              <a:rPr lang="en-US" smtClean="0"/>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840886-F167-458D-B120-538665B0A8E4}" type="slidenum">
              <a:rPr lang="en-US" smtClean="0"/>
              <a:t>‹#›</a:t>
            </a:fld>
            <a:endParaRPr lang="en-US" dirty="0"/>
          </a:p>
        </p:txBody>
      </p:sp>
    </p:spTree>
    <p:extLst>
      <p:ext uri="{BB962C8B-B14F-4D97-AF65-F5344CB8AC3E}">
        <p14:creationId xmlns:p14="http://schemas.microsoft.com/office/powerpoint/2010/main" val="204188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8B89C0B-06FB-43F8-8194-95CB183B7C1C}" type="datetimeFigureOut">
              <a:rPr lang="en-US" smtClean="0"/>
              <a:t>3/25/2018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2840886-F167-458D-B120-538665B0A8E4}" type="slidenum">
              <a:rPr lang="en-US" smtClean="0"/>
              <a:t>‹#›</a:t>
            </a:fld>
            <a:endParaRPr lang="en-US" dirty="0"/>
          </a:p>
        </p:txBody>
      </p:sp>
    </p:spTree>
    <p:extLst>
      <p:ext uri="{BB962C8B-B14F-4D97-AF65-F5344CB8AC3E}">
        <p14:creationId xmlns:p14="http://schemas.microsoft.com/office/powerpoint/2010/main" val="31121581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lorahylerauthor.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theprewittgroup.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MulticulTUral books: critical for all children</a:t>
            </a:r>
            <a:endParaRPr lang="en-US" dirty="0"/>
          </a:p>
        </p:txBody>
      </p:sp>
      <p:sp>
        <p:nvSpPr>
          <p:cNvPr id="3" name="Subtitle 2"/>
          <p:cNvSpPr>
            <a:spLocks noGrp="1"/>
          </p:cNvSpPr>
          <p:nvPr>
            <p:ph type="subTitle" idx="1"/>
          </p:nvPr>
        </p:nvSpPr>
        <p:spPr/>
        <p:txBody>
          <a:bodyPr>
            <a:normAutofit/>
          </a:bodyPr>
          <a:lstStyle/>
          <a:p>
            <a:r>
              <a:rPr lang="en-US" sz="2800" dirty="0" smtClean="0">
                <a:solidFill>
                  <a:srgbClr val="FFFF00"/>
                </a:solidFill>
              </a:rPr>
              <a:t>Lora Hyler</a:t>
            </a:r>
          </a:p>
          <a:p>
            <a:r>
              <a:rPr lang="en-US" sz="2800" dirty="0" smtClean="0">
                <a:solidFill>
                  <a:srgbClr val="FFFF00"/>
                </a:solidFill>
                <a:hlinkClick r:id="rId2"/>
              </a:rPr>
              <a:t>http://www.lorahylerauthor.com</a:t>
            </a:r>
            <a:endParaRPr lang="en-US" sz="2800" dirty="0" smtClean="0">
              <a:solidFill>
                <a:srgbClr val="FFFF00"/>
              </a:solidFill>
            </a:endParaRPr>
          </a:p>
          <a:p>
            <a:r>
              <a:rPr lang="en-US" sz="2800" dirty="0" smtClean="0">
                <a:solidFill>
                  <a:srgbClr val="FFFF00"/>
                </a:solidFill>
              </a:rPr>
              <a:t>March 25, 2018</a:t>
            </a:r>
            <a:endParaRPr lang="en-US" sz="2800" dirty="0">
              <a:solidFill>
                <a:srgbClr val="FFFF00"/>
              </a:solidFill>
            </a:endParaRPr>
          </a:p>
        </p:txBody>
      </p:sp>
    </p:spTree>
    <p:extLst>
      <p:ext uri="{BB962C8B-B14F-4D97-AF65-F5344CB8AC3E}">
        <p14:creationId xmlns:p14="http://schemas.microsoft.com/office/powerpoint/2010/main" val="2375215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787" y="314326"/>
            <a:ext cx="8534400" cy="1981200"/>
          </a:xfrm>
        </p:spPr>
        <p:txBody>
          <a:bodyPr>
            <a:normAutofit/>
          </a:bodyPr>
          <a:lstStyle/>
          <a:p>
            <a:pPr marL="0" indent="0">
              <a:buNone/>
            </a:pPr>
            <a:r>
              <a:rPr lang="en-US" sz="2800" b="1" dirty="0" smtClean="0">
                <a:solidFill>
                  <a:schemeClr val="tx1"/>
                </a:solidFill>
              </a:rPr>
              <a:t>“I started writing this book to change the world.”</a:t>
            </a:r>
          </a:p>
          <a:p>
            <a:pPr marL="0" indent="0">
              <a:buNone/>
            </a:pPr>
            <a:r>
              <a:rPr lang="en-US" sz="2800" b="1" dirty="0">
                <a:solidFill>
                  <a:srgbClr val="FFFF00"/>
                </a:solidFill>
              </a:rPr>
              <a:t>	</a:t>
            </a:r>
            <a:r>
              <a:rPr lang="en-US" sz="2800" b="1" dirty="0" smtClean="0">
                <a:solidFill>
                  <a:srgbClr val="FFFF00"/>
                </a:solidFill>
              </a:rPr>
              <a:t>- Tayari Jones, An American Marriage</a:t>
            </a:r>
          </a:p>
          <a:p>
            <a:pPr marL="0" indent="0">
              <a:buNone/>
            </a:pPr>
            <a:r>
              <a:rPr lang="en-US" sz="2800" b="1" dirty="0">
                <a:solidFill>
                  <a:srgbClr val="FFFF00"/>
                </a:solidFill>
              </a:rPr>
              <a:t> </a:t>
            </a:r>
            <a:r>
              <a:rPr lang="en-US" sz="2800" b="1" dirty="0" smtClean="0">
                <a:solidFill>
                  <a:srgbClr val="FFFF00"/>
                </a:solidFill>
              </a:rPr>
              <a:t>       Oprah’s Book Club Winner (current)</a:t>
            </a:r>
            <a:endParaRPr lang="en-US" sz="2800" b="1" dirty="0">
              <a:solidFill>
                <a:srgbClr val="FFFF00"/>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750" t="39142"/>
          <a:stretch/>
        </p:blipFill>
        <p:spPr>
          <a:xfrm>
            <a:off x="511314" y="2495550"/>
            <a:ext cx="5440223" cy="38404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964" r="12934"/>
          <a:stretch/>
        </p:blipFill>
        <p:spPr>
          <a:xfrm>
            <a:off x="6734175" y="2867026"/>
            <a:ext cx="4333876" cy="3291840"/>
          </a:xfrm>
          <a:prstGeom prst="rect">
            <a:avLst/>
          </a:prstGeom>
        </p:spPr>
      </p:pic>
    </p:spTree>
    <p:extLst>
      <p:ext uri="{BB962C8B-B14F-4D97-AF65-F5344CB8AC3E}">
        <p14:creationId xmlns:p14="http://schemas.microsoft.com/office/powerpoint/2010/main" val="397171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8534400" cy="5305425"/>
          </a:xfrm>
        </p:spPr>
        <p:txBody>
          <a:bodyPr>
            <a:normAutofit fontScale="92500"/>
          </a:bodyPr>
          <a:lstStyle/>
          <a:p>
            <a:pPr marL="0" indent="0">
              <a:buNone/>
            </a:pPr>
            <a:r>
              <a:rPr lang="en-US" sz="2400" b="1" dirty="0" smtClean="0">
                <a:solidFill>
                  <a:schemeClr val="tx1"/>
                </a:solidFill>
              </a:rPr>
              <a:t>“We have the power to change the narrative.”</a:t>
            </a:r>
          </a:p>
          <a:p>
            <a:pPr marL="0" indent="0">
              <a:buNone/>
            </a:pPr>
            <a:endParaRPr lang="en-US" sz="2400" b="1" dirty="0">
              <a:solidFill>
                <a:schemeClr val="tx1"/>
              </a:solidFill>
            </a:endParaRPr>
          </a:p>
          <a:p>
            <a:pPr marL="0" indent="0">
              <a:buNone/>
            </a:pPr>
            <a:r>
              <a:rPr lang="en-US" sz="2400" b="1" dirty="0" smtClean="0">
                <a:solidFill>
                  <a:schemeClr val="tx1"/>
                </a:solidFill>
              </a:rPr>
              <a:t>“Books introduce us to people we may not otherwise meet.”</a:t>
            </a:r>
          </a:p>
          <a:p>
            <a:pPr marL="0" indent="0">
              <a:buNone/>
            </a:pPr>
            <a:r>
              <a:rPr lang="en-US" sz="2400" b="1" dirty="0">
                <a:solidFill>
                  <a:schemeClr val="tx1"/>
                </a:solidFill>
              </a:rPr>
              <a:t>	</a:t>
            </a:r>
            <a:r>
              <a:rPr lang="en-US" sz="2400" b="1" dirty="0" smtClean="0">
                <a:solidFill>
                  <a:srgbClr val="FFFF00"/>
                </a:solidFill>
              </a:rPr>
              <a:t>- Jacqueline Woodson</a:t>
            </a:r>
          </a:p>
          <a:p>
            <a:pPr marL="0" indent="0">
              <a:buNone/>
            </a:pPr>
            <a:r>
              <a:rPr lang="en-US" sz="2400" b="1" dirty="0" smtClean="0">
                <a:solidFill>
                  <a:srgbClr val="FFFF00"/>
                </a:solidFill>
              </a:rPr>
              <a:t>Newbery Medal</a:t>
            </a:r>
          </a:p>
          <a:p>
            <a:pPr marL="0" indent="0">
              <a:buNone/>
            </a:pPr>
            <a:r>
              <a:rPr lang="en-US" sz="2400" b="1" dirty="0" smtClean="0">
                <a:solidFill>
                  <a:srgbClr val="FFFF00"/>
                </a:solidFill>
              </a:rPr>
              <a:t>National Book Award</a:t>
            </a:r>
          </a:p>
          <a:p>
            <a:pPr marL="0" indent="0">
              <a:buNone/>
            </a:pPr>
            <a:r>
              <a:rPr lang="en-US" sz="2400" b="1" dirty="0" smtClean="0">
                <a:solidFill>
                  <a:srgbClr val="FFFF00"/>
                </a:solidFill>
              </a:rPr>
              <a:t>Coretta Scott King Award for </a:t>
            </a:r>
          </a:p>
          <a:p>
            <a:pPr marL="0" indent="0">
              <a:buNone/>
            </a:pPr>
            <a:r>
              <a:rPr lang="en-US" sz="2400" b="1" dirty="0">
                <a:solidFill>
                  <a:srgbClr val="FFFF00"/>
                </a:solidFill>
              </a:rPr>
              <a:t> </a:t>
            </a:r>
            <a:r>
              <a:rPr lang="en-US" sz="2400" b="1" dirty="0" smtClean="0">
                <a:solidFill>
                  <a:srgbClr val="FFFF00"/>
                </a:solidFill>
              </a:rPr>
              <a:t>   Authors</a:t>
            </a:r>
          </a:p>
          <a:p>
            <a:pPr marL="0" indent="0">
              <a:buNone/>
            </a:pPr>
            <a:r>
              <a:rPr lang="en-US" sz="2400" b="1" dirty="0" smtClean="0">
                <a:solidFill>
                  <a:srgbClr val="FFFF00"/>
                </a:solidFill>
              </a:rPr>
              <a:t>Library of Congress National </a:t>
            </a:r>
          </a:p>
          <a:p>
            <a:pPr marL="0" indent="0">
              <a:buNone/>
            </a:pPr>
            <a:r>
              <a:rPr lang="en-US" sz="2400" b="1" dirty="0" smtClean="0">
                <a:solidFill>
                  <a:srgbClr val="FFFF00"/>
                </a:solidFill>
              </a:rPr>
              <a:t>Ambassador for Young People’s </a:t>
            </a:r>
          </a:p>
          <a:p>
            <a:pPr marL="0" indent="0">
              <a:buNone/>
            </a:pPr>
            <a:r>
              <a:rPr lang="en-US" sz="2400" b="1" dirty="0" smtClean="0">
                <a:solidFill>
                  <a:srgbClr val="FFFF00"/>
                </a:solidFill>
              </a:rPr>
              <a:t>Literature</a:t>
            </a:r>
          </a:p>
          <a:p>
            <a:pPr marL="0" indent="0">
              <a:buNone/>
            </a:pPr>
            <a:endParaRPr lang="en-US" sz="2400" b="1" dirty="0" smtClean="0">
              <a:solidFill>
                <a:srgbClr val="FFFF00"/>
              </a:solidFill>
            </a:endParaRPr>
          </a:p>
          <a:p>
            <a:pPr marL="0" indent="0">
              <a:buNone/>
            </a:pPr>
            <a:endParaRPr lang="en-US" sz="2400" dirty="0">
              <a:solidFill>
                <a:schemeClr val="tx1"/>
              </a:solidFill>
            </a:endParaRPr>
          </a:p>
          <a:p>
            <a:pPr marL="0" indent="0">
              <a:buNone/>
            </a:pPr>
            <a:endParaRPr lang="en-US" sz="2400" dirty="0" smtClean="0">
              <a:solidFill>
                <a:schemeClr val="tx1"/>
              </a:solidFill>
            </a:endParaRPr>
          </a:p>
          <a:p>
            <a:pPr marL="0" indent="0">
              <a:buNone/>
            </a:pPr>
            <a:endParaRPr lang="en-US" sz="2400" dirty="0">
              <a:solidFill>
                <a:schemeClr val="tx1"/>
              </a:solidFill>
            </a:endParaRPr>
          </a:p>
          <a:p>
            <a:pPr marL="0" indent="0">
              <a:buNone/>
            </a:pPr>
            <a:endParaRPr lang="en-US" sz="2400" dirty="0" smtClean="0">
              <a:solidFill>
                <a:schemeClr val="tx1"/>
              </a:solidFill>
            </a:endParaRPr>
          </a:p>
          <a:p>
            <a:pPr marL="0" indent="0">
              <a:buNone/>
            </a:pPr>
            <a:endParaRPr lang="en-US" sz="24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231" y="794631"/>
            <a:ext cx="3097012" cy="29260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631" y="2884946"/>
            <a:ext cx="2061557" cy="2834640"/>
          </a:xfrm>
          <a:prstGeom prst="rect">
            <a:avLst/>
          </a:prstGeom>
        </p:spPr>
      </p:pic>
    </p:spTree>
    <p:extLst>
      <p:ext uri="{BB962C8B-B14F-4D97-AF65-F5344CB8AC3E}">
        <p14:creationId xmlns:p14="http://schemas.microsoft.com/office/powerpoint/2010/main" val="236358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267" y="275805"/>
            <a:ext cx="8534400" cy="1507067"/>
          </a:xfrm>
        </p:spPr>
        <p:txBody>
          <a:bodyPr/>
          <a:lstStyle/>
          <a:p>
            <a:r>
              <a:rPr lang="en-US" dirty="0" smtClean="0"/>
              <a:t>50 Multicultural books every child should know</a:t>
            </a:r>
            <a:endParaRPr lang="en-US" dirty="0"/>
          </a:p>
        </p:txBody>
      </p:sp>
      <p:sp>
        <p:nvSpPr>
          <p:cNvPr id="4" name="TextBox 3"/>
          <p:cNvSpPr txBox="1"/>
          <p:nvPr/>
        </p:nvSpPr>
        <p:spPr>
          <a:xfrm>
            <a:off x="1002323" y="6392012"/>
            <a:ext cx="8890477" cy="369332"/>
          </a:xfrm>
          <a:prstGeom prst="rect">
            <a:avLst/>
          </a:prstGeom>
          <a:noFill/>
        </p:spPr>
        <p:txBody>
          <a:bodyPr wrap="square" rtlCol="0">
            <a:spAutoFit/>
          </a:bodyPr>
          <a:lstStyle/>
          <a:p>
            <a:r>
              <a:rPr lang="en-US" dirty="0"/>
              <a:t>http://ccbc.education.wisc.edu/books/detailListBooks.asp?idBookLists=42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23" y="2129305"/>
            <a:ext cx="1789635"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513" y="2083585"/>
            <a:ext cx="2391007" cy="26517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357" y="1992145"/>
            <a:ext cx="1824225" cy="2743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3363" y="1448879"/>
            <a:ext cx="1819665" cy="2743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3404" y="4177864"/>
            <a:ext cx="2128716" cy="219456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8361" y="4086424"/>
            <a:ext cx="2522213" cy="2286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7411" y="3812104"/>
            <a:ext cx="1689814" cy="2560320"/>
          </a:xfrm>
          <a:prstGeom prst="rect">
            <a:avLst/>
          </a:prstGeom>
        </p:spPr>
      </p:pic>
    </p:spTree>
    <p:extLst>
      <p:ext uri="{BB962C8B-B14F-4D97-AF65-F5344CB8AC3E}">
        <p14:creationId xmlns:p14="http://schemas.microsoft.com/office/powerpoint/2010/main" val="2185696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726" y="71054"/>
            <a:ext cx="8534400" cy="1507067"/>
          </a:xfrm>
        </p:spPr>
        <p:txBody>
          <a:bodyPr>
            <a:normAutofit/>
          </a:bodyPr>
          <a:lstStyle/>
          <a:p>
            <a:r>
              <a:rPr lang="en-US" sz="3200" dirty="0"/>
              <a:t>3</a:t>
            </a:r>
            <a:r>
              <a:rPr lang="en-US" sz="3200" dirty="0" smtClean="0"/>
              <a:t>0 Multicultural books every TEEN should know</a:t>
            </a:r>
            <a:endParaRPr lang="en-US" sz="3200" dirty="0"/>
          </a:p>
        </p:txBody>
      </p:sp>
      <p:sp>
        <p:nvSpPr>
          <p:cNvPr id="4" name="TextBox 3"/>
          <p:cNvSpPr txBox="1"/>
          <p:nvPr/>
        </p:nvSpPr>
        <p:spPr>
          <a:xfrm>
            <a:off x="413733" y="6392012"/>
            <a:ext cx="9025515" cy="369332"/>
          </a:xfrm>
          <a:prstGeom prst="rect">
            <a:avLst/>
          </a:prstGeom>
          <a:noFill/>
        </p:spPr>
        <p:txBody>
          <a:bodyPr wrap="square" rtlCol="0">
            <a:spAutoFit/>
          </a:bodyPr>
          <a:lstStyle/>
          <a:p>
            <a:r>
              <a:rPr lang="en-US" dirty="0"/>
              <a:t>http://ccbc.education.wisc.edu/books/detailListBooks.asp?idBookLists=42</a:t>
            </a:r>
          </a:p>
        </p:txBody>
      </p:sp>
      <p:sp>
        <p:nvSpPr>
          <p:cNvPr id="3" name="TextBox 2"/>
          <p:cNvSpPr txBox="1"/>
          <p:nvPr/>
        </p:nvSpPr>
        <p:spPr>
          <a:xfrm>
            <a:off x="272840" y="6040496"/>
            <a:ext cx="5994480" cy="369332"/>
          </a:xfrm>
          <a:prstGeom prst="rect">
            <a:avLst/>
          </a:prstGeom>
          <a:noFill/>
        </p:spPr>
        <p:txBody>
          <a:bodyPr wrap="square" rtlCol="0">
            <a:spAutoFit/>
          </a:bodyPr>
          <a:lstStyle/>
          <a:p>
            <a:r>
              <a:rPr lang="en-US" dirty="0" smtClean="0"/>
              <a:t>CHECK OUT CCBC’S ADVANCED SEARCH FEATURE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733" y="2112037"/>
            <a:ext cx="1600880" cy="2286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318" y="2107829"/>
            <a:ext cx="1583749" cy="25603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069" y="1492801"/>
            <a:ext cx="1572857" cy="23774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9233" y="1519155"/>
            <a:ext cx="1876112" cy="265176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6060" y="2403824"/>
            <a:ext cx="1744580" cy="26517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6426" y="3923132"/>
            <a:ext cx="1699634" cy="246888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1867" y="3844803"/>
            <a:ext cx="1465965" cy="2194560"/>
          </a:xfrm>
          <a:prstGeom prst="rect">
            <a:avLst/>
          </a:prstGeom>
        </p:spPr>
      </p:pic>
    </p:spTree>
    <p:extLst>
      <p:ext uri="{BB962C8B-B14F-4D97-AF65-F5344CB8AC3E}">
        <p14:creationId xmlns:p14="http://schemas.microsoft.com/office/powerpoint/2010/main" val="1110679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kids books celebrating immigration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WHOLE SECTION ON IMMIGRATION BOOKS</a:t>
            </a:r>
          </a:p>
          <a:p>
            <a:r>
              <a:rPr lang="en-US" dirty="0">
                <a:solidFill>
                  <a:schemeClr val="tx1"/>
                </a:solidFill>
              </a:rPr>
              <a:t>http://</a:t>
            </a:r>
            <a:r>
              <a:rPr lang="en-US" dirty="0" smtClean="0">
                <a:solidFill>
                  <a:schemeClr val="tx1"/>
                </a:solidFill>
              </a:rPr>
              <a:t>mom-gene.com/2017/09/18/15-kids-books-thaimmigration</a:t>
            </a:r>
            <a:r>
              <a:rPr lang="en-US" dirty="0">
                <a:solidFill>
                  <a:schemeClr val="tx1"/>
                </a:solidFill>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040" y="430074"/>
            <a:ext cx="243279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82" y="430074"/>
            <a:ext cx="2743200" cy="2743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132" y="2109892"/>
            <a:ext cx="2191995" cy="23774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5616" y="1732039"/>
            <a:ext cx="2211023" cy="2834640"/>
          </a:xfrm>
          <a:prstGeom prst="rect">
            <a:avLst/>
          </a:prstGeom>
        </p:spPr>
      </p:pic>
    </p:spTree>
    <p:extLst>
      <p:ext uri="{BB962C8B-B14F-4D97-AF65-F5344CB8AC3E}">
        <p14:creationId xmlns:p14="http://schemas.microsoft.com/office/powerpoint/2010/main" val="2237957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2" y="4954057"/>
            <a:ext cx="8534400" cy="1122893"/>
          </a:xfrm>
        </p:spPr>
        <p:txBody>
          <a:bodyPr>
            <a:normAutofit fontScale="90000"/>
          </a:bodyPr>
          <a:lstStyle/>
          <a:p>
            <a:r>
              <a:rPr lang="en-US" sz="3100" dirty="0" smtClean="0"/>
              <a:t>Society of children’s books writers and illustrators</a:t>
            </a:r>
            <a:r>
              <a:rPr lang="en-US" dirty="0" smtClean="0"/>
              <a:t/>
            </a:r>
            <a:br>
              <a:rPr lang="en-US" dirty="0" smtClean="0"/>
            </a:br>
            <a:r>
              <a:rPr lang="en-US" sz="2700" dirty="0"/>
              <a:t> </a:t>
            </a:r>
            <a:r>
              <a:rPr lang="en-US" sz="2700" dirty="0" smtClean="0"/>
              <a:t>   a GREAT RESOURCE FOR CHILDREN’S BOOKS</a:t>
            </a:r>
            <a:br>
              <a:rPr lang="en-US" sz="2700" dirty="0" smtClean="0"/>
            </a:br>
            <a:r>
              <a:rPr lang="en-US" dirty="0" smtClean="0"/>
              <a:t/>
            </a:r>
            <a:br>
              <a:rPr lang="en-US" dirty="0" smtClean="0"/>
            </a:br>
            <a:r>
              <a:rPr lang="en-US" sz="2200" dirty="0"/>
              <a:t>https://wisconsin.scbwi.org/diversity-resources-for-writers-and-illustrators/</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3133" y="655266"/>
            <a:ext cx="1438275" cy="14382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776" y="216000"/>
            <a:ext cx="4460489" cy="3291840"/>
          </a:xfrm>
          <a:prstGeom prst="rect">
            <a:avLst/>
          </a:prstGeom>
        </p:spPr>
      </p:pic>
      <p:sp>
        <p:nvSpPr>
          <p:cNvPr id="6" name="TextBox 5"/>
          <p:cNvSpPr txBox="1"/>
          <p:nvPr/>
        </p:nvSpPr>
        <p:spPr>
          <a:xfrm>
            <a:off x="5493600" y="3545352"/>
            <a:ext cx="5716800" cy="369332"/>
          </a:xfrm>
          <a:prstGeom prst="rect">
            <a:avLst/>
          </a:prstGeom>
          <a:noFill/>
        </p:spPr>
        <p:txBody>
          <a:bodyPr wrap="square" rtlCol="0">
            <a:spAutoFit/>
          </a:bodyPr>
          <a:lstStyle/>
          <a:p>
            <a:r>
              <a:rPr lang="en-US" dirty="0" smtClean="0"/>
              <a:t>SCBWI co-founder Lin Oliver and Henry Winkler</a:t>
            </a:r>
            <a:endParaRPr lang="en-US" dirty="0"/>
          </a:p>
        </p:txBody>
      </p:sp>
      <p:sp>
        <p:nvSpPr>
          <p:cNvPr id="7" name="TextBox 6"/>
          <p:cNvSpPr txBox="1"/>
          <p:nvPr/>
        </p:nvSpPr>
        <p:spPr>
          <a:xfrm>
            <a:off x="684212" y="2598311"/>
            <a:ext cx="2478564" cy="646331"/>
          </a:xfrm>
          <a:prstGeom prst="rect">
            <a:avLst/>
          </a:prstGeom>
          <a:noFill/>
        </p:spPr>
        <p:txBody>
          <a:bodyPr wrap="none" rtlCol="0">
            <a:spAutoFit/>
          </a:bodyPr>
          <a:lstStyle/>
          <a:p>
            <a:r>
              <a:rPr lang="en-US" dirty="0" smtClean="0"/>
              <a:t>22,000 members in </a:t>
            </a:r>
          </a:p>
          <a:p>
            <a:r>
              <a:rPr lang="en-US" dirty="0" smtClean="0"/>
              <a:t>70 regional chapters</a:t>
            </a:r>
            <a:endParaRPr lang="en-US" dirty="0"/>
          </a:p>
        </p:txBody>
      </p:sp>
    </p:spTree>
    <p:extLst>
      <p:ext uri="{BB962C8B-B14F-4D97-AF65-F5344CB8AC3E}">
        <p14:creationId xmlns:p14="http://schemas.microsoft.com/office/powerpoint/2010/main" val="4132778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76" y="0"/>
            <a:ext cx="5287820" cy="34747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031" y="193917"/>
            <a:ext cx="5469085" cy="33832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51" y="3843697"/>
            <a:ext cx="4582611" cy="25603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144" y="3667125"/>
            <a:ext cx="4027621" cy="3017520"/>
          </a:xfrm>
          <a:prstGeom prst="rect">
            <a:avLst/>
          </a:prstGeom>
        </p:spPr>
      </p:pic>
    </p:spTree>
    <p:extLst>
      <p:ext uri="{BB962C8B-B14F-4D97-AF65-F5344CB8AC3E}">
        <p14:creationId xmlns:p14="http://schemas.microsoft.com/office/powerpoint/2010/main" val="2025556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7" y="5125507"/>
            <a:ext cx="8534400" cy="1507067"/>
          </a:xfrm>
        </p:spPr>
        <p:txBody>
          <a:bodyPr/>
          <a:lstStyle/>
          <a:p>
            <a:r>
              <a:rPr lang="en-US" dirty="0" smtClean="0"/>
              <a:t>The stupendous adventures of mighty marty hayes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4350" y="175875"/>
            <a:ext cx="3752850" cy="5105400"/>
          </a:xfrm>
        </p:spPr>
      </p:pic>
      <p:sp>
        <p:nvSpPr>
          <p:cNvPr id="3" name="TextBox 2"/>
          <p:cNvSpPr txBox="1"/>
          <p:nvPr/>
        </p:nvSpPr>
        <p:spPr>
          <a:xfrm>
            <a:off x="4809600" y="784800"/>
            <a:ext cx="6904800" cy="2862322"/>
          </a:xfrm>
          <a:prstGeom prst="rect">
            <a:avLst/>
          </a:prstGeom>
          <a:noFill/>
        </p:spPr>
        <p:txBody>
          <a:bodyPr wrap="square" rtlCol="0">
            <a:spAutoFit/>
          </a:bodyPr>
          <a:lstStyle/>
          <a:p>
            <a:r>
              <a:rPr lang="en-US" b="1" dirty="0"/>
              <a:t>“An African-American tween uses espionage skills and superpowers in this debut middle-grade novel. Seventh-grader Marty Hayes is excited to work with the world-renowned CRISPR-Cas9 gene editing kit in science class. But things go awry…This rousing book with engaging characters should appeal to readers who enjoy adventurous superhero sagas. A thrilling tale with series potential that highlights science, spying, </a:t>
            </a:r>
            <a:r>
              <a:rPr lang="en-US" b="1" dirty="0" smtClean="0"/>
              <a:t>history</a:t>
            </a:r>
            <a:r>
              <a:rPr lang="en-US" b="1" dirty="0"/>
              <a:t>, and the importance of family</a:t>
            </a:r>
            <a:r>
              <a:rPr lang="en-US" b="1" dirty="0" smtClean="0"/>
              <a:t>.</a:t>
            </a:r>
          </a:p>
          <a:p>
            <a:endParaRPr lang="en-US" b="1" dirty="0"/>
          </a:p>
          <a:p>
            <a:pPr lvl="0"/>
            <a:r>
              <a:rPr lang="en-US" b="1" i="1" dirty="0" smtClean="0"/>
              <a:t>- Kirkus </a:t>
            </a:r>
            <a:r>
              <a:rPr lang="en-US" b="1" i="1" dirty="0"/>
              <a:t>Reviews</a:t>
            </a:r>
            <a:endParaRPr lang="en-US" b="1" dirty="0"/>
          </a:p>
        </p:txBody>
      </p:sp>
    </p:spTree>
    <p:extLst>
      <p:ext uri="{BB962C8B-B14F-4D97-AF65-F5344CB8AC3E}">
        <p14:creationId xmlns:p14="http://schemas.microsoft.com/office/powerpoint/2010/main" val="686014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2" y="982132"/>
            <a:ext cx="8534400" cy="2799293"/>
          </a:xfrm>
          <a:scene3d>
            <a:camera prst="isometricOffAxis1Right"/>
            <a:lightRig rig="threePt" dir="t"/>
          </a:scene3d>
        </p:spPr>
        <p:txBody>
          <a:bodyPr>
            <a:noAutofit/>
          </a:bodyPr>
          <a:lstStyle/>
          <a:p>
            <a:r>
              <a:rPr lang="en-US" sz="4800" dirty="0" smtClean="0">
                <a:solidFill>
                  <a:srgbClr val="FFFF00"/>
                </a:solidFill>
              </a:rPr>
              <a:t>Do you think only boys</a:t>
            </a:r>
            <a:br>
              <a:rPr lang="en-US" sz="4800" dirty="0" smtClean="0">
                <a:solidFill>
                  <a:srgbClr val="FFFF00"/>
                </a:solidFill>
              </a:rPr>
            </a:br>
            <a:r>
              <a:rPr lang="en-US" sz="4800" dirty="0" smtClean="0">
                <a:solidFill>
                  <a:srgbClr val="FFFF00"/>
                </a:solidFill>
              </a:rPr>
              <a:t> get superpowers?</a:t>
            </a:r>
            <a:endParaRPr lang="en-US" sz="4800" b="1" dirty="0">
              <a:solidFill>
                <a:srgbClr val="FFFF00"/>
              </a:solidFill>
            </a:endParaRPr>
          </a:p>
        </p:txBody>
      </p:sp>
    </p:spTree>
    <p:extLst>
      <p:ext uri="{BB962C8B-B14F-4D97-AF65-F5344CB8AC3E}">
        <p14:creationId xmlns:p14="http://schemas.microsoft.com/office/powerpoint/2010/main" val="3385718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What can you DO, </a:t>
            </a:r>
            <a:r>
              <a:rPr lang="en-US" dirty="0" smtClean="0"/>
              <a:t>AS</a:t>
            </a:r>
            <a:br>
              <a:rPr lang="en-US" dirty="0" smtClean="0"/>
            </a:br>
            <a:r>
              <a:rPr lang="en-US" dirty="0" smtClean="0"/>
              <a:t>Teacher, educator, parent, grandparent?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79142" y="542925"/>
            <a:ext cx="2439242" cy="3614738"/>
          </a:xfrm>
        </p:spPr>
      </p:pic>
      <p:sp>
        <p:nvSpPr>
          <p:cNvPr id="3" name="TextBox 2"/>
          <p:cNvSpPr txBox="1"/>
          <p:nvPr/>
        </p:nvSpPr>
        <p:spPr>
          <a:xfrm>
            <a:off x="5876925" y="1581150"/>
            <a:ext cx="5126724" cy="707886"/>
          </a:xfrm>
          <a:prstGeom prst="rect">
            <a:avLst/>
          </a:prstGeom>
          <a:noFill/>
        </p:spPr>
        <p:txBody>
          <a:bodyPr wrap="none" rtlCol="0">
            <a:spAutoFit/>
          </a:bodyPr>
          <a:lstStyle/>
          <a:p>
            <a:r>
              <a:rPr lang="en-US" sz="4000" b="1" dirty="0" smtClean="0">
                <a:solidFill>
                  <a:srgbClr val="FFFF00"/>
                </a:solidFill>
              </a:rPr>
              <a:t>OK, SUPERHEROES…</a:t>
            </a:r>
            <a:endParaRPr lang="en-US" sz="4000" b="1" dirty="0">
              <a:solidFill>
                <a:srgbClr val="FFFF00"/>
              </a:solidFill>
            </a:endParaRPr>
          </a:p>
        </p:txBody>
      </p:sp>
    </p:spTree>
    <p:extLst>
      <p:ext uri="{BB962C8B-B14F-4D97-AF65-F5344CB8AC3E}">
        <p14:creationId xmlns:p14="http://schemas.microsoft.com/office/powerpoint/2010/main" val="1100878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812" y="288000"/>
            <a:ext cx="7538188" cy="4989600"/>
          </a:xfrm>
        </p:spPr>
        <p:txBody>
          <a:bodyPr>
            <a:normAutofit fontScale="62500" lnSpcReduction="20000"/>
          </a:bodyPr>
          <a:lstStyle/>
          <a:p>
            <a:pPr marL="0" indent="0">
              <a:buNone/>
            </a:pPr>
            <a:r>
              <a:rPr lang="en-US" sz="4000" dirty="0" smtClean="0">
                <a:solidFill>
                  <a:schemeClr val="tx1"/>
                </a:solidFill>
              </a:rPr>
              <a:t>“I didn’t know I was absent until I saw myself.”</a:t>
            </a:r>
          </a:p>
          <a:p>
            <a:pPr marL="0" indent="0">
              <a:buNone/>
            </a:pPr>
            <a:r>
              <a:rPr lang="en-US" sz="4000" dirty="0">
                <a:solidFill>
                  <a:schemeClr val="tx1"/>
                </a:solidFill>
              </a:rPr>
              <a:t>	</a:t>
            </a:r>
            <a:r>
              <a:rPr lang="en-US" sz="4000" dirty="0" smtClean="0">
                <a:solidFill>
                  <a:schemeClr val="tx1"/>
                </a:solidFill>
              </a:rPr>
              <a:t>- James Baldwin</a:t>
            </a:r>
          </a:p>
          <a:p>
            <a:pPr marL="0" indent="0">
              <a:buNone/>
            </a:pPr>
            <a:endParaRPr lang="en-US" sz="3200" dirty="0" smtClean="0">
              <a:solidFill>
                <a:schemeClr val="tx1"/>
              </a:solidFill>
            </a:endParaRPr>
          </a:p>
          <a:p>
            <a:pPr marL="0" indent="0">
              <a:buNone/>
            </a:pPr>
            <a:endParaRPr lang="en-US" sz="3200" dirty="0" smtClean="0">
              <a:solidFill>
                <a:srgbClr val="FFFF00"/>
              </a:solidFill>
            </a:endParaRPr>
          </a:p>
          <a:p>
            <a:pPr marL="0" indent="0">
              <a:buNone/>
            </a:pPr>
            <a:r>
              <a:rPr lang="en-US" sz="4200" dirty="0" smtClean="0">
                <a:solidFill>
                  <a:srgbClr val="FFFF00"/>
                </a:solidFill>
              </a:rPr>
              <a:t>“Take a look at your child’s bookshelf. Are the books windows or mirrors?”</a:t>
            </a:r>
          </a:p>
          <a:p>
            <a:pPr marL="0" indent="0">
              <a:buNone/>
            </a:pPr>
            <a:r>
              <a:rPr lang="en-US" sz="4200" dirty="0">
                <a:solidFill>
                  <a:srgbClr val="FFFF00"/>
                </a:solidFill>
              </a:rPr>
              <a:t> </a:t>
            </a:r>
            <a:r>
              <a:rPr lang="en-US" sz="4200" dirty="0" smtClean="0">
                <a:solidFill>
                  <a:srgbClr val="FFFF00"/>
                </a:solidFill>
              </a:rPr>
              <a:t>     - Grace Lin</a:t>
            </a:r>
          </a:p>
          <a:p>
            <a:pPr marL="0" indent="0">
              <a:buNone/>
            </a:pPr>
            <a:endParaRPr lang="en-US" sz="4200" dirty="0">
              <a:solidFill>
                <a:srgbClr val="FFFF00"/>
              </a:solidFill>
            </a:endParaRPr>
          </a:p>
          <a:p>
            <a:pPr marL="0" indent="0">
              <a:buNone/>
            </a:pPr>
            <a:r>
              <a:rPr lang="en-US" sz="4400" dirty="0">
                <a:solidFill>
                  <a:schemeClr val="tx1"/>
                </a:solidFill>
              </a:rPr>
              <a:t>“There was no one who looked like me in the books I loved.”</a:t>
            </a:r>
          </a:p>
          <a:p>
            <a:pPr marL="0" indent="0">
              <a:buNone/>
            </a:pPr>
            <a:r>
              <a:rPr lang="en-US" sz="4400" dirty="0">
                <a:solidFill>
                  <a:schemeClr val="tx1"/>
                </a:solidFill>
              </a:rPr>
              <a:t>	- Grace Lin</a:t>
            </a:r>
          </a:p>
          <a:p>
            <a:pPr marL="0" indent="0">
              <a:buNone/>
            </a:pPr>
            <a:endParaRPr lang="en-US" sz="42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032" y="2351520"/>
            <a:ext cx="2478561" cy="29260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032" y="288000"/>
            <a:ext cx="3524250" cy="1809750"/>
          </a:xfrm>
          <a:prstGeom prst="rect">
            <a:avLst/>
          </a:prstGeom>
        </p:spPr>
      </p:pic>
    </p:spTree>
    <p:extLst>
      <p:ext uri="{BB962C8B-B14F-4D97-AF65-F5344CB8AC3E}">
        <p14:creationId xmlns:p14="http://schemas.microsoft.com/office/powerpoint/2010/main" val="3080804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Nationally renowned illustrator vanessa Brantley newton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1320" y="497438"/>
            <a:ext cx="4819650" cy="3614738"/>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054" y="496929"/>
            <a:ext cx="2711053" cy="3614738"/>
          </a:xfrm>
          <a:prstGeom prst="rect">
            <a:avLst/>
          </a:prstGeom>
        </p:spPr>
      </p:pic>
    </p:spTree>
    <p:extLst>
      <p:ext uri="{BB962C8B-B14F-4D97-AF65-F5344CB8AC3E}">
        <p14:creationId xmlns:p14="http://schemas.microsoft.com/office/powerpoint/2010/main" val="109812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02225"/>
            <a:ext cx="8534400" cy="1507067"/>
          </a:xfrm>
        </p:spPr>
        <p:txBody>
          <a:bodyPr/>
          <a:lstStyle/>
          <a:p>
            <a:r>
              <a:rPr lang="en-US" dirty="0" smtClean="0"/>
              <a:t>Ezra jack keats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6378" y="1293004"/>
            <a:ext cx="2124075" cy="2476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844" y="283354"/>
            <a:ext cx="2209800" cy="22479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574" y="2744825"/>
            <a:ext cx="2628900" cy="2133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1425" y="359554"/>
            <a:ext cx="2124075" cy="20955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0261" y="2904739"/>
            <a:ext cx="2343150" cy="1447800"/>
          </a:xfrm>
          <a:prstGeom prst="rect">
            <a:avLst/>
          </a:prstGeom>
        </p:spPr>
      </p:pic>
    </p:spTree>
    <p:extLst>
      <p:ext uri="{BB962C8B-B14F-4D97-AF65-F5344CB8AC3E}">
        <p14:creationId xmlns:p14="http://schemas.microsoft.com/office/powerpoint/2010/main" val="513449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demographics of america</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By 2050, we will have an additional 100 million Americans</a:t>
            </a:r>
          </a:p>
          <a:p>
            <a:r>
              <a:rPr lang="en-US" b="1" dirty="0" smtClean="0">
                <a:solidFill>
                  <a:srgbClr val="FFFF00"/>
                </a:solidFill>
              </a:rPr>
              <a:t>U.S. fertility rate is 50% higher than Russia, Germany, Japan, China, Italy, Singapore, South Korea</a:t>
            </a:r>
          </a:p>
          <a:p>
            <a:r>
              <a:rPr lang="en-US" b="1" dirty="0" smtClean="0">
                <a:solidFill>
                  <a:schemeClr val="tx1"/>
                </a:solidFill>
              </a:rPr>
              <a:t>Immigration will continue to be a major force in U.S. life</a:t>
            </a:r>
          </a:p>
          <a:p>
            <a:r>
              <a:rPr lang="en-US" b="1" dirty="0" smtClean="0">
                <a:solidFill>
                  <a:srgbClr val="FFFF00"/>
                </a:solidFill>
              </a:rPr>
              <a:t>By 2050, whites will no longer be in the majority within U.S. population.</a:t>
            </a:r>
          </a:p>
          <a:p>
            <a:r>
              <a:rPr lang="en-US" b="1" dirty="0" smtClean="0">
                <a:solidFill>
                  <a:schemeClr val="tx1"/>
                </a:solidFill>
              </a:rPr>
              <a:t>U.S. minority population, currently 30% is predicted to be greater than 50% by 2050.</a:t>
            </a:r>
            <a:endParaRPr lang="en-US" b="1" dirty="0">
              <a:solidFill>
                <a:schemeClr val="tx1"/>
              </a:solidFill>
            </a:endParaRPr>
          </a:p>
        </p:txBody>
      </p:sp>
      <p:sp>
        <p:nvSpPr>
          <p:cNvPr id="4" name="TextBox 3"/>
          <p:cNvSpPr txBox="1"/>
          <p:nvPr/>
        </p:nvSpPr>
        <p:spPr>
          <a:xfrm>
            <a:off x="1905000" y="5994399"/>
            <a:ext cx="4241867" cy="369332"/>
          </a:xfrm>
          <a:prstGeom prst="rect">
            <a:avLst/>
          </a:prstGeom>
          <a:noFill/>
        </p:spPr>
        <p:txBody>
          <a:bodyPr wrap="none" rtlCol="0">
            <a:spAutoFit/>
          </a:bodyPr>
          <a:lstStyle/>
          <a:p>
            <a:r>
              <a:rPr lang="en-US" dirty="0" smtClean="0"/>
              <a:t>Smithsonian magazine, August 2010 </a:t>
            </a:r>
            <a:endParaRPr lang="en-US" dirty="0"/>
          </a:p>
        </p:txBody>
      </p:sp>
    </p:spTree>
    <p:extLst>
      <p:ext uri="{BB962C8B-B14F-4D97-AF65-F5344CB8AC3E}">
        <p14:creationId xmlns:p14="http://schemas.microsoft.com/office/powerpoint/2010/main" val="1008562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847" y="4976874"/>
            <a:ext cx="8534400" cy="1507067"/>
          </a:xfrm>
        </p:spPr>
        <p:txBody>
          <a:bodyPr/>
          <a:lstStyle/>
          <a:p>
            <a:r>
              <a:rPr lang="en-US" dirty="0" smtClean="0"/>
              <a:t>America’s children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4141" y="551094"/>
            <a:ext cx="4206240" cy="21031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970" y="525758"/>
            <a:ext cx="4269168" cy="23774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832" y="3031298"/>
            <a:ext cx="3391592" cy="2194560"/>
          </a:xfrm>
          <a:prstGeom prst="rect">
            <a:avLst/>
          </a:prstGeom>
        </p:spPr>
      </p:pic>
    </p:spTree>
    <p:extLst>
      <p:ext uri="{BB962C8B-B14F-4D97-AF65-F5344CB8AC3E}">
        <p14:creationId xmlns:p14="http://schemas.microsoft.com/office/powerpoint/2010/main" val="4040866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427608"/>
            <a:ext cx="8534400" cy="1507067"/>
          </a:xfrm>
        </p:spPr>
        <p:txBody>
          <a:bodyPr>
            <a:normAutofit fontScale="90000"/>
          </a:bodyPr>
          <a:lstStyle/>
          <a:p>
            <a:r>
              <a:rPr lang="en-US" dirty="0" smtClean="0"/>
              <a:t>Work remains to be done</a:t>
            </a:r>
            <a:br>
              <a:rPr lang="en-US" dirty="0" smtClean="0"/>
            </a:br>
            <a:r>
              <a:rPr lang="en-US" dirty="0" smtClean="0"/>
              <a:t>CoOPerative children’s book center, Madison, WI</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7515" y="1428557"/>
            <a:ext cx="5738002" cy="3946756"/>
          </a:xfrm>
        </p:spPr>
      </p:pic>
      <p:sp>
        <p:nvSpPr>
          <p:cNvPr id="3" name="TextBox 2"/>
          <p:cNvSpPr txBox="1"/>
          <p:nvPr/>
        </p:nvSpPr>
        <p:spPr>
          <a:xfrm>
            <a:off x="281519" y="474453"/>
            <a:ext cx="11065850" cy="1200329"/>
          </a:xfrm>
          <a:prstGeom prst="rect">
            <a:avLst/>
          </a:prstGeom>
          <a:noFill/>
        </p:spPr>
        <p:txBody>
          <a:bodyPr wrap="none" rtlCol="0">
            <a:spAutoFit/>
          </a:bodyPr>
          <a:lstStyle/>
          <a:p>
            <a:r>
              <a:rPr lang="en-US" sz="2400" b="1" dirty="0" smtClean="0"/>
              <a:t>“Publishing for children and teens has a long way to go before reflecting </a:t>
            </a:r>
          </a:p>
          <a:p>
            <a:r>
              <a:rPr lang="en-US" sz="2400" b="1" dirty="0" smtClean="0"/>
              <a:t>the rich diversity of perspectives and experiences within and across race </a:t>
            </a:r>
          </a:p>
          <a:p>
            <a:r>
              <a:rPr lang="en-US" sz="2400" b="1" dirty="0" smtClean="0"/>
              <a:t>and culture.”</a:t>
            </a:r>
            <a:endParaRPr lang="en-US" sz="2400" b="1" dirty="0"/>
          </a:p>
        </p:txBody>
      </p:sp>
    </p:spTree>
    <p:extLst>
      <p:ext uri="{BB962C8B-B14F-4D97-AF65-F5344CB8AC3E}">
        <p14:creationId xmlns:p14="http://schemas.microsoft.com/office/powerpoint/2010/main" val="1444029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800" y="4486067"/>
            <a:ext cx="9547200" cy="1950733"/>
          </a:xfrm>
        </p:spPr>
        <p:txBody>
          <a:bodyPr>
            <a:normAutofit fontScale="90000"/>
          </a:bodyPr>
          <a:lstStyle/>
          <a:p>
            <a:r>
              <a:rPr lang="en-US" dirty="0" smtClean="0"/>
              <a:t>Multi-Cultural children’s book day</a:t>
            </a:r>
            <a:br>
              <a:rPr lang="en-US" dirty="0" smtClean="0"/>
            </a:br>
            <a:r>
              <a:rPr lang="en-US" sz="2200" dirty="0" smtClean="0"/>
              <a:t>a response to the 30 million word gap</a:t>
            </a:r>
            <a:br>
              <a:rPr lang="en-US" sz="2200" dirty="0" smtClean="0"/>
            </a:br>
            <a:r>
              <a:rPr lang="en-US" sz="2200" dirty="0" smtClean="0"/>
              <a:t>i.e. low income children hear 30 million fewer words by age three than high income children.</a:t>
            </a:r>
            <a:br>
              <a:rPr lang="en-US" sz="2200" dirty="0" smtClean="0"/>
            </a:br>
            <a:r>
              <a:rPr lang="en-US" sz="2200" dirty="0"/>
              <a:t> </a:t>
            </a:r>
            <a:r>
              <a:rPr lang="en-US" sz="2200" dirty="0" smtClean="0"/>
              <a:t>   </a:t>
            </a:r>
            <a:r>
              <a:rPr lang="en-US" sz="2000" dirty="0" smtClean="0"/>
              <a:t>- had 3.6 billion social media share impressions for the day</a:t>
            </a:r>
            <a:endParaRPr lang="en-US" sz="2000"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tx1"/>
                </a:solidFill>
              </a:rPr>
              <a:t>Review</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20" y="870800"/>
            <a:ext cx="3430267" cy="3430267"/>
          </a:xfrm>
          <a:prstGeom prst="rect">
            <a:avLst/>
          </a:prstGeom>
        </p:spPr>
      </p:pic>
      <p:sp>
        <p:nvSpPr>
          <p:cNvPr id="6" name="Rectangle 5"/>
          <p:cNvSpPr/>
          <p:nvPr/>
        </p:nvSpPr>
        <p:spPr>
          <a:xfrm>
            <a:off x="4114479" y="884747"/>
            <a:ext cx="5607513" cy="3416320"/>
          </a:xfrm>
          <a:prstGeom prst="rect">
            <a:avLst/>
          </a:prstGeom>
        </p:spPr>
        <p:txBody>
          <a:bodyPr wrap="square">
            <a:spAutoFit/>
          </a:bodyPr>
          <a:lstStyle/>
          <a:p>
            <a:r>
              <a:rPr lang="en-US" i="1" dirty="0">
                <a:latin typeface="Open Sans"/>
                <a:ea typeface="Times New Roman" panose="02020603050405020304" pitchFamily="18" charset="0"/>
                <a:cs typeface="Arial" panose="020B0604020202020204" pitchFamily="34" charset="0"/>
              </a:rPr>
              <a:t>“Content does matter, and we know that the more children read—especially about themselves—the better the </a:t>
            </a:r>
            <a:r>
              <a:rPr lang="en-US" i="1" dirty="0" smtClean="0">
                <a:latin typeface="Open Sans"/>
                <a:ea typeface="Times New Roman" panose="02020603050405020304" pitchFamily="18" charset="0"/>
                <a:cs typeface="Arial" panose="020B0604020202020204" pitchFamily="34" charset="0"/>
              </a:rPr>
              <a:t>odds are </a:t>
            </a:r>
            <a:r>
              <a:rPr lang="en-US" i="1" dirty="0">
                <a:latin typeface="Open Sans"/>
                <a:ea typeface="Times New Roman" panose="02020603050405020304" pitchFamily="18" charset="0"/>
                <a:cs typeface="Arial" panose="020B0604020202020204" pitchFamily="34" charset="0"/>
              </a:rPr>
              <a:t>to close the achievement </a:t>
            </a:r>
            <a:r>
              <a:rPr lang="en-US" i="1" dirty="0" smtClean="0">
                <a:latin typeface="Open Sans"/>
                <a:ea typeface="Times New Roman" panose="02020603050405020304" pitchFamily="18" charset="0"/>
                <a:cs typeface="Arial" panose="020B0604020202020204" pitchFamily="34" charset="0"/>
              </a:rPr>
              <a:t>gap.”</a:t>
            </a:r>
          </a:p>
          <a:p>
            <a:endParaRPr lang="en-US" i="1" dirty="0">
              <a:solidFill>
                <a:srgbClr val="000000"/>
              </a:solidFill>
              <a:latin typeface="Open Sans"/>
              <a:ea typeface="Times New Roman" panose="02020603050405020304" pitchFamily="18" charset="0"/>
              <a:cs typeface="Arial" panose="020B0604020202020204" pitchFamily="34" charset="0"/>
            </a:endParaRPr>
          </a:p>
          <a:p>
            <a:r>
              <a:rPr lang="en-US" i="1" dirty="0"/>
              <a:t>“It’s time for the publishing industry to catch up with reality and maybe Multicultural Children’s Book Day will be the catalyst.” </a:t>
            </a:r>
            <a:endParaRPr lang="en-US" i="1" dirty="0" smtClean="0"/>
          </a:p>
          <a:p>
            <a:endParaRPr lang="en-US" i="1" dirty="0">
              <a:hlinkClick r:id="rId4"/>
            </a:endParaRPr>
          </a:p>
          <a:p>
            <a:r>
              <a:rPr lang="en-US" i="1" dirty="0" smtClean="0">
                <a:hlinkClick r:id="rId4"/>
              </a:rPr>
              <a:t>- Renee </a:t>
            </a:r>
            <a:r>
              <a:rPr lang="en-US" i="1" dirty="0">
                <a:hlinkClick r:id="rId4"/>
              </a:rPr>
              <a:t>Prewitt-Author</a:t>
            </a:r>
            <a:r>
              <a:rPr lang="en-US" i="1" dirty="0"/>
              <a:t> and CEO of </a:t>
            </a:r>
            <a:r>
              <a:rPr lang="en-US" i="1" dirty="0">
                <a:hlinkClick r:id="rId4"/>
              </a:rPr>
              <a:t>Prewitt Group</a:t>
            </a:r>
            <a:endParaRPr lang="en-US" dirty="0"/>
          </a:p>
          <a:p>
            <a:endParaRPr lang="en-US" i="1" dirty="0" smtClean="0">
              <a:solidFill>
                <a:srgbClr val="000000"/>
              </a:solidFill>
              <a:latin typeface="Open Sans"/>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454882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diverse books </a:t>
            </a:r>
            <a:r>
              <a:rPr lang="en-US" dirty="0"/>
              <a:t>movement</a:t>
            </a:r>
            <a:br>
              <a:rPr lang="en-US" dirty="0"/>
            </a:br>
            <a:r>
              <a:rPr lang="en-US" sz="1800" dirty="0"/>
              <a:t>https://diversebooks.org/</a:t>
            </a:r>
          </a:p>
        </p:txBody>
      </p:sp>
      <p:sp>
        <p:nvSpPr>
          <p:cNvPr id="3" name="Content Placeholder 2"/>
          <p:cNvSpPr>
            <a:spLocks noGrp="1"/>
          </p:cNvSpPr>
          <p:nvPr>
            <p:ph idx="1"/>
          </p:nvPr>
        </p:nvSpPr>
        <p:spPr/>
        <p:txBody>
          <a:bodyPr/>
          <a:lstStyle/>
          <a:p>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61" y="2561152"/>
            <a:ext cx="2333625" cy="800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912" y="1332394"/>
            <a:ext cx="3300765" cy="3383280"/>
          </a:xfrm>
          <a:prstGeom prst="rect">
            <a:avLst/>
          </a:prstGeom>
        </p:spPr>
      </p:pic>
    </p:spTree>
    <p:extLst>
      <p:ext uri="{BB962C8B-B14F-4D97-AF65-F5344CB8AC3E}">
        <p14:creationId xmlns:p14="http://schemas.microsoft.com/office/powerpoint/2010/main" val="3058684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376</TotalTime>
  <Words>1025</Words>
  <Application>Microsoft Office PowerPoint</Application>
  <PresentationFormat>Widescreen</PresentationFormat>
  <Paragraphs>148</Paragraphs>
  <Slides>19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Open Sans</vt:lpstr>
      <vt:lpstr>Times New Roman</vt:lpstr>
      <vt:lpstr>Wingdings 3</vt:lpstr>
      <vt:lpstr>Slice</vt:lpstr>
      <vt:lpstr>MulticulTUral books: critical for all children</vt:lpstr>
      <vt:lpstr>PowerPoint Presentation</vt:lpstr>
      <vt:lpstr>Nationally renowned illustrator vanessa Brantley newton</vt:lpstr>
      <vt:lpstr>Ezra jack keats</vt:lpstr>
      <vt:lpstr>Changing demographics of america</vt:lpstr>
      <vt:lpstr>America’s children</vt:lpstr>
      <vt:lpstr>Work remains to be done CoOPerative children’s book center, Madison, WI</vt:lpstr>
      <vt:lpstr>Multi-Cultural children’s book day a response to the 30 million word gap i.e. low income children hear 30 million fewer words by age three than high income children.     - had 3.6 billion social media share impressions for the day</vt:lpstr>
      <vt:lpstr>We need diverse books movement https://diversebooks.org/</vt:lpstr>
      <vt:lpstr>PowerPoint Presentation</vt:lpstr>
      <vt:lpstr>PowerPoint Presentation</vt:lpstr>
      <vt:lpstr>50 Multicultural books every child should know</vt:lpstr>
      <vt:lpstr>30 Multicultural books every TEEN should know</vt:lpstr>
      <vt:lpstr>15 kids books celebrating immigration</vt:lpstr>
      <vt:lpstr>Society of children’s books writers and illustrators     a GREAT RESOURCE FOR CHILDREN’S BOOKS  https://wisconsin.scbwi.org/diversity-resources-for-writers-and-illustrators/ </vt:lpstr>
      <vt:lpstr>PowerPoint Presentation</vt:lpstr>
      <vt:lpstr>The stupendous adventures of mighty marty hayes</vt:lpstr>
      <vt:lpstr>Do you think only boys  get superpowers?</vt:lpstr>
      <vt:lpstr>What can you DO, AS Teacher, educator, parent, grandparent?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WEMTA PRESENTATION NOTES</dc:title>
  <dc:creator>lora hyler</dc:creator>
  <cp:lastModifiedBy>lora hyler</cp:lastModifiedBy>
  <cp:revision>76</cp:revision>
  <dcterms:created xsi:type="dcterms:W3CDTF">2018-03-20T02:13:45Z</dcterms:created>
  <dcterms:modified xsi:type="dcterms:W3CDTF">2018-03-25T12:48:10Z</dcterms:modified>
</cp:coreProperties>
</file>