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83" r:id="rId6"/>
    <p:sldId id="284" r:id="rId7"/>
    <p:sldId id="285" r:id="rId8"/>
    <p:sldId id="286" r:id="rId9"/>
    <p:sldId id="277" r:id="rId10"/>
    <p:sldId id="278" r:id="rId11"/>
    <p:sldId id="279" r:id="rId12"/>
    <p:sldId id="280" r:id="rId13"/>
    <p:sldId id="281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3DE3E2-1DF2-4B4A-A168-1D7DA2A88A61}">
          <p14:sldIdLst>
            <p14:sldId id="256"/>
            <p14:sldId id="257"/>
            <p14:sldId id="258"/>
            <p14:sldId id="259"/>
            <p14:sldId id="283"/>
            <p14:sldId id="284"/>
            <p14:sldId id="285"/>
            <p14:sldId id="286"/>
            <p14:sldId id="277"/>
            <p14:sldId id="278"/>
            <p14:sldId id="279"/>
            <p14:sldId id="280"/>
            <p14:sldId id="281"/>
            <p14:sldId id="265"/>
            <p14:sldId id="266"/>
            <p14:sldId id="267"/>
            <p14:sldId id="268"/>
            <p14:sldId id="269"/>
            <p14:sldId id="270"/>
            <p14:sldId id="271"/>
            <p14:sldId id="287"/>
          </p14:sldIdLst>
        </p14:section>
        <p14:section name="Untitled Section" id="{5BF6EC1E-28AE-4520-80FB-F27F64A3914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7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37AC1-F232-4152-9687-C6E069997E79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ABE30-B086-4E47-9716-411747630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bout.usps.com/news/national-releases/2017/pr17_049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318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23409"/>
            <a:ext cx="5600700" cy="4640581"/>
          </a:xfrm>
        </p:spPr>
        <p:txBody>
          <a:bodyPr/>
          <a:lstStyle/>
          <a:p>
            <a:r>
              <a:rPr lang="en-US" sz="1800" dirty="0" smtClean="0"/>
              <a:t>Vanessa Brantley Newton is an awesome illustrator who attended SCBWI’s conference in 2016.</a:t>
            </a:r>
          </a:p>
          <a:p>
            <a:endParaRPr lang="en-US" sz="1800" dirty="0"/>
          </a:p>
          <a:p>
            <a:r>
              <a:rPr lang="en-US" sz="1800" dirty="0" smtClean="0"/>
              <a:t>She has illustrated xx books.</a:t>
            </a:r>
          </a:p>
          <a:p>
            <a:endParaRPr lang="en-US" sz="1800" dirty="0"/>
          </a:p>
          <a:p>
            <a:r>
              <a:rPr lang="en-US" sz="1800" dirty="0" smtClean="0"/>
              <a:t>Vanessa tells a very moving story about growing up and not seeing herself in the pages of a book.</a:t>
            </a:r>
          </a:p>
          <a:p>
            <a:r>
              <a:rPr lang="en-US" sz="1800" dirty="0" smtClean="0"/>
              <a:t>Then one day she receives The SNOWY DAY by Ezra jack Keats.</a:t>
            </a:r>
          </a:p>
          <a:p>
            <a:r>
              <a:rPr lang="en-US" sz="1800" dirty="0" smtClean="0"/>
              <a:t>Keats was a </a:t>
            </a:r>
            <a:r>
              <a:rPr lang="en-US" sz="1800" dirty="0"/>
              <a:t>P</a:t>
            </a:r>
            <a:r>
              <a:rPr lang="en-US" sz="1800" dirty="0" smtClean="0"/>
              <a:t>olish </a:t>
            </a:r>
            <a:r>
              <a:rPr lang="en-US" sz="1800" dirty="0"/>
              <a:t>J</a:t>
            </a:r>
            <a:r>
              <a:rPr lang="en-US" sz="1800" dirty="0" smtClean="0"/>
              <a:t>ew living in Brooklyn, NY and would watch the children of the neighborhood at play.</a:t>
            </a:r>
          </a:p>
          <a:p>
            <a:endParaRPr lang="en-US" sz="1800" dirty="0" smtClean="0"/>
          </a:p>
          <a:p>
            <a:r>
              <a:rPr lang="en-US" sz="1800" dirty="0" smtClean="0"/>
              <a:t>The Snowy Day showed Vanessa a little boy who looked a lot like her in a snowsuit. </a:t>
            </a:r>
          </a:p>
          <a:p>
            <a:r>
              <a:rPr lang="en-US" sz="1800" dirty="0" smtClean="0"/>
              <a:t>She vowed to become an illustrator ad depict all types of diversity.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AF03A-C4C9-4EDF-B184-FB7578735D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1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The Snowy Day has been immortalized.</a:t>
            </a:r>
          </a:p>
          <a:p>
            <a:endParaRPr lang="en-US" sz="1600" dirty="0"/>
          </a:p>
          <a:p>
            <a:r>
              <a:rPr lang="en-US" sz="1600" b="1" dirty="0">
                <a:hlinkClick r:id="rId3"/>
              </a:rPr>
              <a:t>The Snowy Day Forever</a:t>
            </a:r>
          </a:p>
          <a:p>
            <a:r>
              <a:rPr lang="en-US" sz="1600" dirty="0" smtClean="0">
                <a:effectLst/>
              </a:rPr>
              <a:t>The U.S. Postal Service has issued a set of four stamps in honor of The Snowy Day. The stamps,v which feature favorite scenes of Peter playing in the snow, debut October 4. </a:t>
            </a:r>
          </a:p>
          <a:p>
            <a:endParaRPr lang="en-US" sz="2000" dirty="0" smtClean="0"/>
          </a:p>
          <a:p>
            <a:r>
              <a:rPr lang="en-US" sz="2000" dirty="0" smtClean="0"/>
              <a:t>The Snowy Day was written in 1962.</a:t>
            </a:r>
            <a:endParaRPr lang="en-US" sz="2000" dirty="0"/>
          </a:p>
          <a:p>
            <a:endParaRPr lang="en-US" sz="1600" dirty="0" smtClean="0">
              <a:effectLst/>
            </a:endParaRPr>
          </a:p>
          <a:p>
            <a:r>
              <a:rPr lang="en-US" sz="1600" dirty="0" smtClean="0"/>
              <a:t>I purchased a copy for my little brown boy. That kid is now 21 years old and I still have my copy.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AF03A-C4C9-4EDF-B184-FB7578735D1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45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AF03A-C4C9-4EDF-B184-FB7578735D1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88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6138" y="5937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45820" y="4274820"/>
            <a:ext cx="5486400" cy="3600450"/>
          </a:xfrm>
        </p:spPr>
        <p:txBody>
          <a:bodyPr/>
          <a:lstStyle/>
          <a:p>
            <a:r>
              <a:rPr lang="en-US" sz="1800" dirty="0" smtClean="0"/>
              <a:t>This slide depicts the current state of children’s publishing.</a:t>
            </a:r>
          </a:p>
          <a:p>
            <a:endParaRPr lang="en-US" sz="1800" dirty="0"/>
          </a:p>
          <a:p>
            <a:r>
              <a:rPr lang="en-US" sz="1800" dirty="0" smtClean="0"/>
              <a:t>We discussed earlier changing demographics. So you may have guessed that diversity in children’s books was well in hand.</a:t>
            </a:r>
          </a:p>
          <a:p>
            <a:endParaRPr lang="en-US" sz="1800" dirty="0"/>
          </a:p>
          <a:p>
            <a:r>
              <a:rPr lang="en-US" sz="1800" dirty="0" smtClean="0"/>
              <a:t>Here’s the reality.</a:t>
            </a:r>
          </a:p>
          <a:p>
            <a:endParaRPr lang="en-US" sz="1800" dirty="0"/>
          </a:p>
          <a:p>
            <a:r>
              <a:rPr lang="en-US" sz="1800" dirty="0" smtClean="0"/>
              <a:t>Share story of major publishing house staffer who appeared at a conference here and when asked about diversity in their books, recounted how ‘woodland creatures’ by definition meant diversity.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AF03A-C4C9-4EDF-B184-FB7578735D1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7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Move from one country to another can be hard on kids.</a:t>
            </a:r>
          </a:p>
          <a:p>
            <a:endParaRPr lang="en-US" sz="1800" dirty="0"/>
          </a:p>
          <a:p>
            <a:r>
              <a:rPr lang="en-US" sz="1800" dirty="0" smtClean="0"/>
              <a:t>15 books to help your child learn what it’s like to move to a new land.</a:t>
            </a:r>
          </a:p>
          <a:p>
            <a:endParaRPr lang="en-US" sz="1800" dirty="0"/>
          </a:p>
          <a:p>
            <a:r>
              <a:rPr lang="en-US" sz="1800" dirty="0" smtClean="0"/>
              <a:t>Also teach empathy to kids in classroom who need to welcome a stranger.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AF03A-C4C9-4EDF-B184-FB7578735D1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5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98E-2D8B-4778-913A-C98987EA4259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AC01-D423-45F8-BC68-2047709BAA7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86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98E-2D8B-4778-913A-C98987EA4259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AC01-D423-45F8-BC68-2047709BA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4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98E-2D8B-4778-913A-C98987EA4259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AC01-D423-45F8-BC68-2047709BA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1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98E-2D8B-4778-913A-C98987EA4259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AC01-D423-45F8-BC68-2047709BAA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2521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98E-2D8B-4778-913A-C98987EA4259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AC01-D423-45F8-BC68-2047709BA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46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98E-2D8B-4778-913A-C98987EA4259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AC01-D423-45F8-BC68-2047709BAA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3723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98E-2D8B-4778-913A-C98987EA4259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AC01-D423-45F8-BC68-2047709BA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69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98E-2D8B-4778-913A-C98987EA4259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AC01-D423-45F8-BC68-2047709BA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04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98E-2D8B-4778-913A-C98987EA4259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AC01-D423-45F8-BC68-2047709BA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6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98E-2D8B-4778-913A-C98987EA4259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AC01-D423-45F8-BC68-2047709BA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4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98E-2D8B-4778-913A-C98987EA4259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AC01-D423-45F8-BC68-2047709BA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2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98E-2D8B-4778-913A-C98987EA4259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AC01-D423-45F8-BC68-2047709BA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98E-2D8B-4778-913A-C98987EA4259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AC01-D423-45F8-BC68-2047709BA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6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98E-2D8B-4778-913A-C98987EA4259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AC01-D423-45F8-BC68-2047709BA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0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98E-2D8B-4778-913A-C98987EA4259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AC01-D423-45F8-BC68-2047709BA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3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98E-2D8B-4778-913A-C98987EA4259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AC01-D423-45F8-BC68-2047709BA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7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198E-2D8B-4778-913A-C98987EA4259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AC01-D423-45F8-BC68-2047709BA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8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EF198E-2D8B-4778-913A-C98987EA4259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AB8AC01-D423-45F8-BC68-2047709BA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77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rahylerauthor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USING YOUR SUPERPOWER: THE AUDACITY OF WRITING CHILDREN’S BOOKS AND REFLECTING ALL CHILDREN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WRITING ON THE DOOR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LORA L. HYLER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AUTHOR: THE STUPENDOUS ADVENTURES OF MIGHTY MARTY HAYES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OWNER, HYLER COMMUNICATIONS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776100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bologna </a:t>
            </a:r>
            <a:r>
              <a:rPr lang="en-US" dirty="0" err="1" smtClean="0">
                <a:solidFill>
                  <a:srgbClr val="FFFF00"/>
                </a:solidFill>
              </a:rPr>
              <a:t>CHILDren’s</a:t>
            </a:r>
            <a:r>
              <a:rPr lang="en-US" dirty="0" smtClean="0">
                <a:solidFill>
                  <a:srgbClr val="FFFF00"/>
                </a:solidFill>
              </a:rPr>
              <a:t> book fair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publisher’s weekly </a:t>
            </a:r>
            <a:r>
              <a:rPr lang="en-US" dirty="0" err="1" smtClean="0">
                <a:solidFill>
                  <a:srgbClr val="FFFF00"/>
                </a:solidFill>
              </a:rPr>
              <a:t>trendwatch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620" y="842192"/>
            <a:ext cx="10870283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YA fantasy with a unique hook, still rules in U.S., particularly if from an 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underrepresented author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YA crossing genres, international perspective or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In middle grade, heartfelt quality fiction is also in forefront in UK and </a:t>
            </a:r>
          </a:p>
          <a:p>
            <a:pPr lvl="1"/>
            <a:r>
              <a:rPr lang="en-US" sz="2400" b="1" dirty="0"/>
              <a:t>	</a:t>
            </a:r>
            <a:r>
              <a:rPr lang="en-US" sz="2400" b="1" dirty="0" smtClean="0"/>
              <a:t>internationally.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Non-fiction has had a “meteoric” rise in U.S. – both picture books and </a:t>
            </a:r>
          </a:p>
          <a:p>
            <a:pPr lvl="1"/>
            <a:r>
              <a:rPr lang="en-US" sz="2400" b="1" dirty="0"/>
              <a:t>	</a:t>
            </a:r>
            <a:r>
              <a:rPr lang="en-US" sz="2400" b="1" dirty="0" smtClean="0"/>
              <a:t>narrative non-fiction.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Stories about strong women.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r>
              <a:rPr lang="en-US" sz="2400" b="1" dirty="0" smtClean="0"/>
              <a:t>	- Sarah Davies, Greenhouse Literary Agency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bologna </a:t>
            </a:r>
            <a:r>
              <a:rPr lang="en-US" dirty="0" err="1">
                <a:solidFill>
                  <a:srgbClr val="FFFF00"/>
                </a:solidFill>
              </a:rPr>
              <a:t>CHILDren’s</a:t>
            </a:r>
            <a:r>
              <a:rPr lang="en-US" dirty="0">
                <a:solidFill>
                  <a:srgbClr val="FFFF00"/>
                </a:solidFill>
              </a:rPr>
              <a:t> book fair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publisher’s weekly </a:t>
            </a:r>
            <a:r>
              <a:rPr lang="en-US" dirty="0" err="1">
                <a:solidFill>
                  <a:srgbClr val="FFFF00"/>
                </a:solidFill>
              </a:rPr>
              <a:t>trendwatch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25053" y="830158"/>
            <a:ext cx="913102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Internationally, series are taking off for both MG and 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Especially, if they have non-conformist female characters.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Non-fiction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lvl="1"/>
            <a:r>
              <a:rPr lang="en-US" sz="2400" b="1" dirty="0" smtClean="0"/>
              <a:t>	- Jennifer </a:t>
            </a:r>
            <a:r>
              <a:rPr lang="en-US" sz="2400" b="1" dirty="0" err="1" smtClean="0"/>
              <a:t>Weltz</a:t>
            </a:r>
            <a:endParaRPr lang="en-US" sz="2400" b="1" dirty="0" smtClean="0"/>
          </a:p>
          <a:p>
            <a:pPr lvl="1"/>
            <a:r>
              <a:rPr lang="en-US" sz="2400" b="1" dirty="0"/>
              <a:t>	</a:t>
            </a:r>
            <a:r>
              <a:rPr lang="en-US" sz="2400" b="1" dirty="0" smtClean="0"/>
              <a:t>  Pres. Jean V. </a:t>
            </a:r>
            <a:r>
              <a:rPr lang="en-US" sz="2400" b="1" dirty="0" err="1" smtClean="0"/>
              <a:t>Naggar</a:t>
            </a:r>
            <a:r>
              <a:rPr lang="en-US" sz="2400" b="1" dirty="0" smtClean="0"/>
              <a:t> Literary Agency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571556"/>
            <a:ext cx="8534400" cy="150706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bologna </a:t>
            </a:r>
            <a:r>
              <a:rPr lang="en-US" dirty="0" err="1">
                <a:solidFill>
                  <a:srgbClr val="FFFF00"/>
                </a:solidFill>
              </a:rPr>
              <a:t>CHILDren’s</a:t>
            </a:r>
            <a:r>
              <a:rPr lang="en-US" dirty="0">
                <a:solidFill>
                  <a:srgbClr val="FFFF00"/>
                </a:solidFill>
              </a:rPr>
              <a:t> book fair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publisher’s weekly </a:t>
            </a:r>
            <a:r>
              <a:rPr lang="en-US" dirty="0" err="1">
                <a:solidFill>
                  <a:srgbClr val="FFFF00"/>
                </a:solidFill>
              </a:rPr>
              <a:t>trendwatch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360" y="312782"/>
            <a:ext cx="1140248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Strong surge of non-fiction for kids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Parents and kids getting involved in call to action and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Due to popularity of issues-related books, such as Good Night Stories for 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Rebel Girls, and The Hate U Give,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publishers are responding to:</a:t>
            </a:r>
          </a:p>
          <a:p>
            <a:r>
              <a:rPr lang="en-US" sz="2400" b="1" dirty="0"/>
              <a:t>	</a:t>
            </a:r>
            <a:endParaRPr lang="en-US" sz="2400" b="1" dirty="0" smtClean="0"/>
          </a:p>
          <a:p>
            <a:r>
              <a:rPr lang="en-US" sz="2400" b="1" dirty="0"/>
              <a:t>	</a:t>
            </a:r>
            <a:r>
              <a:rPr lang="en-US" sz="2400" b="1" dirty="0" smtClean="0"/>
              <a:t>Diversity                   Feminism                          Sexual Consent</a:t>
            </a:r>
          </a:p>
          <a:p>
            <a:r>
              <a:rPr lang="en-US" sz="2400" b="1" dirty="0" smtClean="0"/>
              <a:t>Immigration              Environment                       &amp; other Social Justice Themes</a:t>
            </a:r>
          </a:p>
          <a:p>
            <a:endParaRPr lang="en-US" sz="2400" b="1" dirty="0"/>
          </a:p>
          <a:p>
            <a:r>
              <a:rPr lang="en-US" sz="2400" b="1" dirty="0" smtClean="0"/>
              <a:t>	- Stefanie Diaz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Director of International Rights, Sanford J. </a:t>
            </a:r>
            <a:r>
              <a:rPr lang="en-US" sz="2400" b="1" dirty="0" err="1" smtClean="0"/>
              <a:t>Greenburger</a:t>
            </a:r>
            <a:r>
              <a:rPr lang="en-US" sz="2400" b="1" dirty="0" smtClean="0"/>
              <a:t> Associates</a:t>
            </a:r>
          </a:p>
          <a:p>
            <a:r>
              <a:rPr lang="en-US" sz="24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42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bologna </a:t>
            </a:r>
            <a:r>
              <a:rPr lang="en-US" dirty="0" err="1">
                <a:solidFill>
                  <a:srgbClr val="FFFF00"/>
                </a:solidFill>
              </a:rPr>
              <a:t>CHILDren’s</a:t>
            </a:r>
            <a:r>
              <a:rPr lang="en-US" dirty="0">
                <a:solidFill>
                  <a:srgbClr val="FFFF00"/>
                </a:solidFill>
              </a:rPr>
              <a:t> book fair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publisher’s weekly </a:t>
            </a:r>
            <a:r>
              <a:rPr lang="en-US" dirty="0" err="1">
                <a:solidFill>
                  <a:srgbClr val="FFFF00"/>
                </a:solidFill>
              </a:rPr>
              <a:t>trendwatch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64105" y="336862"/>
            <a:ext cx="751840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Having great success with MG fiction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Translates across territories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Success comes to books with heart-i.e. Wonder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Female-led fantasy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Chapter books are strong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Picture books are a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China is </a:t>
            </a:r>
            <a:r>
              <a:rPr lang="en-US" sz="2400" b="1" dirty="0"/>
              <a:t> acquiring at a steady </a:t>
            </a:r>
            <a:r>
              <a:rPr lang="en-US" sz="2400" b="1" dirty="0" smtClean="0"/>
              <a:t>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r>
              <a:rPr lang="en-US" sz="2400" b="1" dirty="0" smtClean="0"/>
              <a:t>	- Linda Kaplan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Director, Foreign Rights</a:t>
            </a:r>
          </a:p>
          <a:p>
            <a:r>
              <a:rPr lang="en-US" sz="2400" b="1" dirty="0"/>
              <a:t>	 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Defiore</a:t>
            </a:r>
            <a:r>
              <a:rPr lang="en-US" sz="2400" b="1" dirty="0" smtClean="0"/>
              <a:t> &amp; Co.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12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787" y="314326"/>
            <a:ext cx="85344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“I started writing this book to change the world.”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- Tayari Jones, An American Marriage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       Oprah’s Book Club Winner (current)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t="39142"/>
          <a:stretch/>
        </p:blipFill>
        <p:spPr>
          <a:xfrm>
            <a:off x="511314" y="2495550"/>
            <a:ext cx="5440223" cy="3840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r="12934"/>
          <a:stretch/>
        </p:blipFill>
        <p:spPr>
          <a:xfrm>
            <a:off x="6734175" y="2867026"/>
            <a:ext cx="4333876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337" y="296314"/>
            <a:ext cx="8534400" cy="656168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000" b="1" i="1" dirty="0" smtClean="0">
                <a:solidFill>
                  <a:schemeClr val="tx1"/>
                </a:solidFill>
              </a:rPr>
              <a:t>“We have the power to change the narrative.”</a:t>
            </a:r>
          </a:p>
          <a:p>
            <a:pPr marL="0" indent="0">
              <a:buNone/>
            </a:pPr>
            <a:endParaRPr lang="en-US" sz="4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9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900" b="1" dirty="0" smtClean="0">
                <a:solidFill>
                  <a:schemeClr val="tx1"/>
                </a:solidFill>
              </a:rPr>
              <a:t>THE AMAZING JACQUELINE WOODSON</a:t>
            </a:r>
          </a:p>
          <a:p>
            <a:pPr marL="0" indent="0">
              <a:buNone/>
            </a:pPr>
            <a:r>
              <a:rPr lang="en-US" sz="4900" b="1" dirty="0" smtClean="0">
                <a:solidFill>
                  <a:schemeClr val="tx1"/>
                </a:solidFill>
              </a:rPr>
              <a:t>NAMED WINNER OF ASTRID LINDGREN MEMORIAL AWARD, CARRIES $600,000 PRIZE</a:t>
            </a:r>
          </a:p>
          <a:p>
            <a:pPr marL="0" indent="0">
              <a:buNone/>
            </a:pPr>
            <a:endParaRPr lang="en-US" sz="4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900" b="1" dirty="0" smtClean="0">
                <a:solidFill>
                  <a:schemeClr val="tx1"/>
                </a:solidFill>
              </a:rPr>
              <a:t>“Books introduce us to people we </a:t>
            </a:r>
          </a:p>
          <a:p>
            <a:pPr marL="0" indent="0">
              <a:buNone/>
            </a:pPr>
            <a:r>
              <a:rPr lang="en-US" sz="4900" b="1" dirty="0" smtClean="0">
                <a:solidFill>
                  <a:schemeClr val="tx1"/>
                </a:solidFill>
              </a:rPr>
              <a:t>may not otherwise meet.”</a:t>
            </a:r>
          </a:p>
          <a:p>
            <a:pPr marL="0" indent="0">
              <a:buNone/>
            </a:pPr>
            <a:r>
              <a:rPr lang="en-US" sz="4900" b="1" dirty="0">
                <a:solidFill>
                  <a:schemeClr val="tx1"/>
                </a:solidFill>
              </a:rPr>
              <a:t>	</a:t>
            </a:r>
            <a:r>
              <a:rPr lang="en-US" sz="4900" b="1" dirty="0" smtClean="0">
                <a:solidFill>
                  <a:srgbClr val="FFFF00"/>
                </a:solidFill>
              </a:rPr>
              <a:t>- Jacqueline Woodson</a:t>
            </a:r>
          </a:p>
          <a:p>
            <a:pPr marL="0" indent="0">
              <a:buNone/>
            </a:pPr>
            <a:r>
              <a:rPr lang="en-US" sz="4900" b="1" dirty="0" smtClean="0">
                <a:solidFill>
                  <a:srgbClr val="FFFF00"/>
                </a:solidFill>
              </a:rPr>
              <a:t>Newbery Medal</a:t>
            </a:r>
          </a:p>
          <a:p>
            <a:pPr marL="0" indent="0">
              <a:buNone/>
            </a:pPr>
            <a:r>
              <a:rPr lang="en-US" sz="4900" b="1" dirty="0" smtClean="0">
                <a:solidFill>
                  <a:srgbClr val="FFFF00"/>
                </a:solidFill>
              </a:rPr>
              <a:t>National Book Award</a:t>
            </a:r>
          </a:p>
          <a:p>
            <a:pPr marL="0" indent="0">
              <a:buNone/>
            </a:pPr>
            <a:r>
              <a:rPr lang="en-US" sz="4900" b="1" dirty="0" smtClean="0">
                <a:solidFill>
                  <a:srgbClr val="FFFF00"/>
                </a:solidFill>
              </a:rPr>
              <a:t>Coretta Scott King Award for </a:t>
            </a:r>
          </a:p>
          <a:p>
            <a:pPr marL="0" indent="0">
              <a:buNone/>
            </a:pPr>
            <a:r>
              <a:rPr lang="en-US" sz="4900" b="1" dirty="0">
                <a:solidFill>
                  <a:srgbClr val="FFFF00"/>
                </a:solidFill>
              </a:rPr>
              <a:t> </a:t>
            </a:r>
            <a:r>
              <a:rPr lang="en-US" sz="4900" b="1" dirty="0" smtClean="0">
                <a:solidFill>
                  <a:srgbClr val="FFFF00"/>
                </a:solidFill>
              </a:rPr>
              <a:t>   Authors</a:t>
            </a:r>
          </a:p>
          <a:p>
            <a:pPr marL="0" indent="0">
              <a:buNone/>
            </a:pPr>
            <a:r>
              <a:rPr lang="en-US" sz="4900" b="1" dirty="0" smtClean="0">
                <a:solidFill>
                  <a:srgbClr val="FFFF00"/>
                </a:solidFill>
              </a:rPr>
              <a:t>Library of Congress National </a:t>
            </a:r>
          </a:p>
          <a:p>
            <a:pPr marL="0" indent="0">
              <a:buNone/>
            </a:pPr>
            <a:r>
              <a:rPr lang="en-US" sz="4900" b="1" dirty="0" smtClean="0">
                <a:solidFill>
                  <a:srgbClr val="FFFF00"/>
                </a:solidFill>
              </a:rPr>
              <a:t>Ambassador for Young People’s </a:t>
            </a:r>
          </a:p>
          <a:p>
            <a:pPr marL="0" indent="0">
              <a:buNone/>
            </a:pPr>
            <a:r>
              <a:rPr lang="en-US" sz="4900" b="1" dirty="0" smtClean="0">
                <a:solidFill>
                  <a:srgbClr val="FFFF00"/>
                </a:solidFill>
              </a:rPr>
              <a:t>Literature</a:t>
            </a:r>
            <a:endParaRPr lang="en-US" sz="4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31" y="2126057"/>
            <a:ext cx="3097012" cy="2926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31" y="2884946"/>
            <a:ext cx="2061557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267" y="275805"/>
            <a:ext cx="8534400" cy="1507067"/>
          </a:xfrm>
        </p:spPr>
        <p:txBody>
          <a:bodyPr/>
          <a:lstStyle/>
          <a:p>
            <a:r>
              <a:rPr lang="en-US" dirty="0" smtClean="0"/>
              <a:t>50 Multicultural books every child should know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2323" y="6392012"/>
            <a:ext cx="8890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http://ccbc.education.wisc.edu/books/detailListBooks.asp?idBookLists=42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3" y="2129305"/>
            <a:ext cx="1789635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13" y="2083585"/>
            <a:ext cx="2391007" cy="2651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57" y="1992145"/>
            <a:ext cx="1824225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63" y="1448879"/>
            <a:ext cx="1819665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04" y="4177864"/>
            <a:ext cx="2128716" cy="2194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61" y="4086424"/>
            <a:ext cx="2522213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11" y="3812104"/>
            <a:ext cx="1689814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726" y="71054"/>
            <a:ext cx="8534400" cy="1507067"/>
          </a:xfrm>
        </p:spPr>
        <p:txBody>
          <a:bodyPr>
            <a:normAutofit/>
          </a:bodyPr>
          <a:lstStyle/>
          <a:p>
            <a:r>
              <a:rPr lang="en-US" sz="3200" dirty="0"/>
              <a:t>3</a:t>
            </a:r>
            <a:r>
              <a:rPr lang="en-US" sz="3200" dirty="0" smtClean="0"/>
              <a:t>0 Multicultural books every TEEN should know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13733" y="6392012"/>
            <a:ext cx="902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http://ccbc.education.wisc.edu/books/detailListBooks.asp?idBookLists=42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840" y="6040496"/>
            <a:ext cx="599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OUT CCBC’S ADVANCED SEARCH FEATURE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33" y="2112037"/>
            <a:ext cx="160088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18" y="2107829"/>
            <a:ext cx="1583749" cy="256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69" y="1492801"/>
            <a:ext cx="1572857" cy="2377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33" y="1519155"/>
            <a:ext cx="1876112" cy="2651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060" y="2403824"/>
            <a:ext cx="1744580" cy="2651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26" y="3923132"/>
            <a:ext cx="1699634" cy="2468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867" y="3844803"/>
            <a:ext cx="1465965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15 kids books celebrating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WHOLE SECTION ON IMMIGRATION BOOKS</a:t>
            </a:r>
          </a:p>
          <a:p>
            <a:r>
              <a:rPr lang="en-US" dirty="0">
                <a:solidFill>
                  <a:schemeClr val="tx1"/>
                </a:solidFill>
              </a:rPr>
              <a:t>http://</a:t>
            </a:r>
            <a:r>
              <a:rPr lang="en-US" dirty="0" smtClean="0">
                <a:solidFill>
                  <a:schemeClr val="tx1"/>
                </a:solidFill>
              </a:rPr>
              <a:t>mom-gene.com/2017/09/18/15-kids-books-thaimmigration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40" y="430074"/>
            <a:ext cx="2432798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2" y="430074"/>
            <a:ext cx="27432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32" y="2109892"/>
            <a:ext cx="2191995" cy="2377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16" y="1732039"/>
            <a:ext cx="2211023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31" y="193917"/>
            <a:ext cx="5469085" cy="3383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1" y="1966705"/>
            <a:ext cx="4582611" cy="256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289" y="749677"/>
            <a:ext cx="5479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 SEA CHANGE IS UNDERWAY.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9" y="3633664"/>
            <a:ext cx="4494188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12" y="288000"/>
            <a:ext cx="7538188" cy="4989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“I didn’t know I was absent until I saw myself.”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	</a:t>
            </a:r>
            <a:r>
              <a:rPr lang="en-US" sz="4000" b="1" dirty="0" smtClean="0">
                <a:solidFill>
                  <a:schemeClr val="tx1"/>
                </a:solidFill>
              </a:rPr>
              <a:t>- James Baldwin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4200" dirty="0" smtClean="0">
                <a:solidFill>
                  <a:srgbClr val="FFFF00"/>
                </a:solidFill>
              </a:rPr>
              <a:t>“Take a look at your child’s bookshelf. Are the books windows or mirrors?”</a:t>
            </a:r>
          </a:p>
          <a:p>
            <a:pPr marL="0" indent="0">
              <a:buNone/>
            </a:pPr>
            <a:r>
              <a:rPr lang="en-US" sz="4200" dirty="0">
                <a:solidFill>
                  <a:srgbClr val="FFFF00"/>
                </a:solidFill>
              </a:rPr>
              <a:t> </a:t>
            </a:r>
            <a:r>
              <a:rPr lang="en-US" sz="4200" dirty="0" smtClean="0">
                <a:solidFill>
                  <a:srgbClr val="FFFF00"/>
                </a:solidFill>
              </a:rPr>
              <a:t>     - Grace Lin</a:t>
            </a:r>
          </a:p>
          <a:p>
            <a:pPr marL="0" indent="0">
              <a:buNone/>
            </a:pPr>
            <a:endParaRPr lang="en-US" sz="42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“There was no one who looked like me in the books I loved.”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	- Grace Lin</a:t>
            </a:r>
          </a:p>
          <a:p>
            <a:pPr marL="0" indent="0">
              <a:buNone/>
            </a:pPr>
            <a:endParaRPr lang="en-US" sz="42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32" y="2351520"/>
            <a:ext cx="2478561" cy="2926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32" y="288000"/>
            <a:ext cx="35242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7" y="5125507"/>
            <a:ext cx="8534400" cy="1507067"/>
          </a:xfrm>
        </p:spPr>
        <p:txBody>
          <a:bodyPr/>
          <a:lstStyle/>
          <a:p>
            <a:r>
              <a:rPr lang="en-US" dirty="0" smtClean="0"/>
              <a:t>The stupendous adventures of mighty marty hayes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0" y="175875"/>
            <a:ext cx="3752850" cy="5105400"/>
          </a:xfrm>
        </p:spPr>
      </p:pic>
      <p:sp>
        <p:nvSpPr>
          <p:cNvPr id="3" name="TextBox 2"/>
          <p:cNvSpPr txBox="1"/>
          <p:nvPr/>
        </p:nvSpPr>
        <p:spPr>
          <a:xfrm>
            <a:off x="4809600" y="784800"/>
            <a:ext cx="690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“An African-American tween uses espionage skills and superpowers in this debut middle-grade novel. Seventh-grader Marty Hayes is excited to work with the world-renowned CRISPR-Cas9 gene editing kit in science class. But things go awry…This rousing book with engaging characters should appeal to readers who enjoy adventurous superhero sagas. A thrilling tale with series potential that highlights science, spying, </a:t>
            </a:r>
            <a:r>
              <a:rPr lang="en-US" b="1" dirty="0" smtClean="0"/>
              <a:t>history</a:t>
            </a:r>
            <a:r>
              <a:rPr lang="en-US" b="1" dirty="0"/>
              <a:t>, and the importance of family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pPr lvl="0"/>
            <a:r>
              <a:rPr lang="en-US" b="1" i="1" dirty="0" smtClean="0"/>
              <a:t>- Kirkus </a:t>
            </a:r>
            <a:r>
              <a:rPr lang="en-US" b="1" i="1" dirty="0"/>
              <a:t>Reviews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38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Lora L. Hyler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  <a:hlinkClick r:id="rId2"/>
              </a:rPr>
              <a:t>www.lorahylerauthor.com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Gmail: lorahyler@gmail.com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Nationally renowned illustrator vanessa Brantley newton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20" y="497438"/>
            <a:ext cx="4819650" cy="361473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54" y="496929"/>
            <a:ext cx="2711053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802225"/>
            <a:ext cx="8534400" cy="1507067"/>
          </a:xfrm>
        </p:spPr>
        <p:txBody>
          <a:bodyPr/>
          <a:lstStyle/>
          <a:p>
            <a:r>
              <a:rPr lang="en-US" dirty="0" smtClean="0"/>
              <a:t>Ezra jack keats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78" y="1293004"/>
            <a:ext cx="2124075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44" y="283354"/>
            <a:ext cx="220980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74" y="2744825"/>
            <a:ext cx="26289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25" y="359554"/>
            <a:ext cx="2124075" cy="209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61" y="2904739"/>
            <a:ext cx="23431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demographics of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By 2050, we will have an additional 100 million Americans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U.S. fertility rate is 50% higher than Russia, Germany, Japan, China, Italy, Singapore, South Korea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Immigration will continue to be a major force in U.S. life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By 2050, whites will no longer be in the majority within U.S. population.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U.S. minority population, currently 30% is predicted to be greater than 50% by 2050.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5994399"/>
            <a:ext cx="424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Smithsonian magazine, August 2010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47" y="4976874"/>
            <a:ext cx="8534400" cy="1507067"/>
          </a:xfrm>
        </p:spPr>
        <p:txBody>
          <a:bodyPr/>
          <a:lstStyle/>
          <a:p>
            <a:r>
              <a:rPr lang="en-US" dirty="0" smtClean="0"/>
              <a:t>America’s children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1" y="551094"/>
            <a:ext cx="4206240" cy="21031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70" y="525758"/>
            <a:ext cx="4269168" cy="2377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32" y="3031298"/>
            <a:ext cx="3391592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427608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 remains to be done</a:t>
            </a:r>
            <a:br>
              <a:rPr lang="en-US" dirty="0" smtClean="0"/>
            </a:br>
            <a:r>
              <a:rPr lang="en-US" dirty="0" smtClean="0"/>
              <a:t>CoOPerative children’s book center, Madison, WI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15" y="1428557"/>
            <a:ext cx="5738002" cy="3946756"/>
          </a:xfrm>
        </p:spPr>
      </p:pic>
      <p:sp>
        <p:nvSpPr>
          <p:cNvPr id="3" name="TextBox 2"/>
          <p:cNvSpPr txBox="1"/>
          <p:nvPr/>
        </p:nvSpPr>
        <p:spPr>
          <a:xfrm>
            <a:off x="281519" y="474453"/>
            <a:ext cx="11128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“Publishing for children and teens has a long way to go before reflecting </a:t>
            </a:r>
          </a:p>
          <a:p>
            <a:r>
              <a:rPr lang="en-US" sz="2400" b="1" dirty="0" smtClean="0"/>
              <a:t>the rich diversity of perspectives and experiences within and across race </a:t>
            </a:r>
          </a:p>
          <a:p>
            <a:r>
              <a:rPr lang="en-US" sz="2400" b="1" dirty="0" smtClean="0"/>
              <a:t>and culture.”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740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40" y="448733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Bologna Children’s Book Fair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March 26-29 bologna, </a:t>
            </a:r>
            <a:r>
              <a:rPr lang="en-US" dirty="0" err="1" smtClean="0">
                <a:solidFill>
                  <a:srgbClr val="FFFF00"/>
                </a:solidFill>
              </a:rPr>
              <a:t>italy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trends from publisher’s weekly digital copy of show daily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0480" y="806099"/>
            <a:ext cx="102899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What’s Selling</a:t>
            </a:r>
            <a:r>
              <a:rPr lang="en-US" b="1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“Issues” Books: pregnancy, illness, abuse, as catalyst to universal story about friendship </a:t>
            </a:r>
          </a:p>
          <a:p>
            <a:r>
              <a:rPr lang="en-US" b="1" dirty="0"/>
              <a:t>	</a:t>
            </a:r>
            <a:r>
              <a:rPr lang="en-US" b="1" dirty="0" smtClean="0"/>
              <a:t>or family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Books featuring a variety of cultural influences and identity experiences, whether reality </a:t>
            </a:r>
          </a:p>
          <a:p>
            <a:r>
              <a:rPr lang="en-US" b="1" dirty="0" smtClean="0"/>
              <a:t>	or fantasy-based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“There’s a sea change underway in the U.S. market that’s gaining traction overseas.”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/>
            <a:r>
              <a:rPr lang="en-US" b="1" dirty="0" smtClean="0"/>
              <a:t>	- Director of Children’s Scouting</a:t>
            </a:r>
          </a:p>
          <a:p>
            <a:pPr lvl="1"/>
            <a:r>
              <a:rPr lang="en-US" b="1" dirty="0"/>
              <a:t>	</a:t>
            </a:r>
            <a:r>
              <a:rPr lang="en-US" b="1" dirty="0" smtClean="0"/>
              <a:t>Franklin &amp; </a:t>
            </a:r>
            <a:r>
              <a:rPr lang="en-US" b="1" dirty="0" err="1" smtClean="0"/>
              <a:t>Siegal</a:t>
            </a:r>
            <a:r>
              <a:rPr lang="en-US" b="1" dirty="0" smtClean="0"/>
              <a:t> Associates, New York</a:t>
            </a:r>
          </a:p>
          <a:p>
            <a:pPr lvl="1"/>
            <a:r>
              <a:rPr lang="en-US" b="1" dirty="0"/>
              <a:t>	</a:t>
            </a:r>
            <a:r>
              <a:rPr lang="en-US" b="1" dirty="0" smtClean="0"/>
              <a:t>They represent foreign publishers as well as clients for feature film and television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24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195</TotalTime>
  <Words>803</Words>
  <Application>Microsoft Office PowerPoint</Application>
  <PresentationFormat>Widescreen</PresentationFormat>
  <Paragraphs>154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Slice</vt:lpstr>
      <vt:lpstr>USING YOUR SUPERPOWER: THE AUDACITY OF WRITING CHILDREN’S BOOKS AND REFLECTING ALL CHILDREN </vt:lpstr>
      <vt:lpstr>PowerPoint Presentation</vt:lpstr>
      <vt:lpstr>Nationally renowned illustrator vanessa Brantley newton</vt:lpstr>
      <vt:lpstr>Ezra jack keats</vt:lpstr>
      <vt:lpstr>Changing demographics of america</vt:lpstr>
      <vt:lpstr>America’s children</vt:lpstr>
      <vt:lpstr>PowerPoint Presentation</vt:lpstr>
      <vt:lpstr>Work remains to be done CoOPerative children’s book center, Madison, WI</vt:lpstr>
      <vt:lpstr>Bologna Children’s Book Fair March 26-29 bologna, italy trends from publisher’s weekly digital copy of show daily</vt:lpstr>
      <vt:lpstr>bologna CHILDren’s book fair publisher’s weekly trendwatch</vt:lpstr>
      <vt:lpstr>bologna CHILDren’s book fair publisher’s weekly trendwatch</vt:lpstr>
      <vt:lpstr>bologna CHILDren’s book fair publisher’s weekly trendwatch</vt:lpstr>
      <vt:lpstr>bologna CHILDren’s book fair publisher’s weekly trendwatch</vt:lpstr>
      <vt:lpstr>PowerPoint Presentation</vt:lpstr>
      <vt:lpstr>PowerPoint Presentation</vt:lpstr>
      <vt:lpstr>50 Multicultural books every child should know</vt:lpstr>
      <vt:lpstr>30 Multicultural books every TEEN should know</vt:lpstr>
      <vt:lpstr> 15 kids books celebrating immigration</vt:lpstr>
      <vt:lpstr>PowerPoint Presentation</vt:lpstr>
      <vt:lpstr>The stupendous adventures of mighty marty hayes</vt:lpstr>
      <vt:lpstr>Lora L. Hyler www.lorahylerauthor.com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YOUR SUPERPOWER: THE AUDACITY OF WRITING CHILDREN’S BOOKS AND REFLECTING ALL CHILDREN</dc:title>
  <dc:creator>lora hyler</dc:creator>
  <cp:lastModifiedBy>lora hyler</cp:lastModifiedBy>
  <cp:revision>41</cp:revision>
  <dcterms:created xsi:type="dcterms:W3CDTF">2018-03-29T03:03:11Z</dcterms:created>
  <dcterms:modified xsi:type="dcterms:W3CDTF">2018-04-10T15:13:19Z</dcterms:modified>
</cp:coreProperties>
</file>